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7" r:id="rId71"/>
    <p:sldId id="326"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231" autoAdjust="0"/>
  </p:normalViewPr>
  <p:slideViewPr>
    <p:cSldViewPr>
      <p:cViewPr varScale="1">
        <p:scale>
          <a:sx n="90" d="100"/>
          <a:sy n="90" d="100"/>
        </p:scale>
        <p:origin x="221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BAA440-A7CF-4926-97C0-8ED6CE3731B7}" type="datetimeFigureOut">
              <a:rPr lang="en-US" smtClean="0"/>
              <a:t>5/7/2016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0106CE-744A-486F-BA38-92E5E56AE4DD}" type="slidenum">
              <a:rPr lang="en-US" smtClean="0"/>
              <a:t>‹#›</a:t>
            </a:fld>
            <a:endParaRPr lang="en-US"/>
          </a:p>
        </p:txBody>
      </p:sp>
    </p:spTree>
    <p:extLst>
      <p:ext uri="{BB962C8B-B14F-4D97-AF65-F5344CB8AC3E}">
        <p14:creationId xmlns:p14="http://schemas.microsoft.com/office/powerpoint/2010/main" val="328125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a:t>
            </a:fld>
            <a:endParaRPr lang="en-US">
              <a:solidFill>
                <a:prstClr val="black"/>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err="1">
                <a:solidFill>
                  <a:schemeClr val="dk1"/>
                </a:solidFill>
                <a:latin typeface="Calibri"/>
                <a:ea typeface="Calibri"/>
                <a:cs typeface="Calibri"/>
                <a:sym typeface="Calibri"/>
              </a:rPr>
              <a:t>Fecker</a:t>
            </a:r>
            <a:r>
              <a:rPr lang="en-US" sz="1200" b="0" i="0" u="none" strike="noStrike" cap="none" baseline="0" dirty="0">
                <a:solidFill>
                  <a:schemeClr val="dk1"/>
                </a:solidFill>
                <a:latin typeface="Calibri"/>
                <a:ea typeface="Calibri"/>
                <a:cs typeface="Calibri"/>
                <a:sym typeface="Calibri"/>
              </a:rPr>
              <a:t> was based near Pittsburgh but is out of business today. One of many companies:</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The J.W. </a:t>
            </a:r>
            <a:r>
              <a:rPr lang="en-US" sz="1200" b="0" i="0" u="none" strike="noStrike" cap="none" baseline="0" dirty="0" err="1">
                <a:solidFill>
                  <a:schemeClr val="dk1"/>
                </a:solidFill>
                <a:latin typeface="Calibri"/>
                <a:ea typeface="Calibri"/>
                <a:cs typeface="Calibri"/>
                <a:sym typeface="Calibri"/>
              </a:rPr>
              <a:t>Fecker</a:t>
            </a:r>
            <a:r>
              <a:rPr lang="en-US" sz="1200" b="0" i="0" u="none" strike="noStrike" cap="none" baseline="0" dirty="0">
                <a:solidFill>
                  <a:schemeClr val="dk1"/>
                </a:solidFill>
                <a:latin typeface="Calibri"/>
                <a:ea typeface="Calibri"/>
                <a:cs typeface="Calibri"/>
                <a:sym typeface="Calibri"/>
              </a:rPr>
              <a:t> Company, Pittsburgh, PA, no longer exists as such; it was </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just one phase in a corporate lineage that stretches back to John Brashear: </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  Interval        Corporate Name </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1881  - 1920s    John Brashear Co. </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1920s - 1960s    J.W. </a:t>
            </a:r>
            <a:r>
              <a:rPr lang="en-US" sz="1200" b="0" i="0" u="none" strike="noStrike" cap="none" baseline="0" dirty="0" err="1">
                <a:solidFill>
                  <a:schemeClr val="dk1"/>
                </a:solidFill>
                <a:latin typeface="Calibri"/>
                <a:ea typeface="Calibri"/>
                <a:cs typeface="Calibri"/>
                <a:sym typeface="Calibri"/>
              </a:rPr>
              <a:t>Fecker</a:t>
            </a:r>
            <a:r>
              <a:rPr lang="en-US" sz="1200" b="0" i="0" u="none" strike="noStrike" cap="none" baseline="0" dirty="0">
                <a:solidFill>
                  <a:schemeClr val="dk1"/>
                </a:solidFill>
                <a:latin typeface="Calibri"/>
                <a:ea typeface="Calibri"/>
                <a:cs typeface="Calibri"/>
                <a:sym typeface="Calibri"/>
              </a:rPr>
              <a:t> Company </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1960s - 1974     A division of the </a:t>
            </a:r>
            <a:r>
              <a:rPr lang="en-US" sz="1200" b="0" i="0" u="none" strike="noStrike" cap="none" baseline="0" dirty="0" err="1">
                <a:solidFill>
                  <a:schemeClr val="dk1"/>
                </a:solidFill>
                <a:latin typeface="Calibri"/>
                <a:ea typeface="Calibri"/>
                <a:cs typeface="Calibri"/>
                <a:sym typeface="Calibri"/>
              </a:rPr>
              <a:t>Kollmorgen</a:t>
            </a:r>
            <a:r>
              <a:rPr lang="en-US" sz="1200" b="0" i="0" u="none" strike="noStrike" cap="none" baseline="0" dirty="0">
                <a:solidFill>
                  <a:schemeClr val="dk1"/>
                </a:solidFill>
                <a:latin typeface="Calibri"/>
                <a:ea typeface="Calibri"/>
                <a:cs typeface="Calibri"/>
                <a:sym typeface="Calibri"/>
              </a:rPr>
              <a:t> Company? </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1974  - 1997     </a:t>
            </a:r>
            <a:r>
              <a:rPr lang="en-US" sz="1200" b="0" i="0" u="none" strike="noStrike" cap="none" baseline="0" dirty="0" err="1">
                <a:solidFill>
                  <a:schemeClr val="dk1"/>
                </a:solidFill>
                <a:latin typeface="Calibri"/>
                <a:ea typeface="Calibri"/>
                <a:cs typeface="Calibri"/>
                <a:sym typeface="Calibri"/>
              </a:rPr>
              <a:t>Contraves</a:t>
            </a:r>
            <a:r>
              <a:rPr lang="en-US" sz="1200" b="0" i="0" u="none" strike="noStrike" cap="none" baseline="0" dirty="0">
                <a:solidFill>
                  <a:schemeClr val="dk1"/>
                </a:solidFill>
                <a:latin typeface="Calibri"/>
                <a:ea typeface="Calibri"/>
                <a:cs typeface="Calibri"/>
                <a:sym typeface="Calibri"/>
              </a:rPr>
              <a:t> </a:t>
            </a:r>
            <a:r>
              <a:rPr lang="en-US" sz="1200" b="0" i="0" u="none" strike="noStrike" cap="none" baseline="0" dirty="0" err="1">
                <a:solidFill>
                  <a:schemeClr val="dk1"/>
                </a:solidFill>
                <a:latin typeface="Calibri"/>
                <a:ea typeface="Calibri"/>
                <a:cs typeface="Calibri"/>
                <a:sym typeface="Calibri"/>
              </a:rPr>
              <a:t>Goerz</a:t>
            </a:r>
            <a:r>
              <a:rPr lang="en-US" sz="1200" b="0" i="0" u="none" strike="noStrike" cap="none" baseline="0" dirty="0">
                <a:solidFill>
                  <a:schemeClr val="dk1"/>
                </a:solidFill>
                <a:latin typeface="Calibri"/>
                <a:ea typeface="Calibri"/>
                <a:cs typeface="Calibri"/>
                <a:sym typeface="Calibri"/>
              </a:rPr>
              <a:t> (name was later </a:t>
            </a:r>
            <a:r>
              <a:rPr lang="en-US" sz="1200" b="0" i="0" u="none" strike="noStrike" cap="none" baseline="0" dirty="0" err="1">
                <a:solidFill>
                  <a:schemeClr val="dk1"/>
                </a:solidFill>
                <a:latin typeface="Calibri"/>
                <a:ea typeface="Calibri"/>
                <a:cs typeface="Calibri"/>
                <a:sym typeface="Calibri"/>
              </a:rPr>
              <a:t>shortend</a:t>
            </a:r>
            <a:r>
              <a:rPr lang="en-US" sz="1200" b="0" i="0" u="none" strike="noStrike" cap="none" baseline="0" dirty="0">
                <a:solidFill>
                  <a:schemeClr val="dk1"/>
                </a:solidFill>
                <a:latin typeface="Calibri"/>
                <a:ea typeface="Calibri"/>
                <a:cs typeface="Calibri"/>
                <a:sym typeface="Calibri"/>
              </a:rPr>
              <a:t> to just </a:t>
            </a:r>
            <a:r>
              <a:rPr lang="en-US" sz="1200" b="0" i="0" u="none" strike="noStrike" cap="none" baseline="0" dirty="0" err="1">
                <a:solidFill>
                  <a:schemeClr val="dk1"/>
                </a:solidFill>
                <a:latin typeface="Calibri"/>
                <a:ea typeface="Calibri"/>
                <a:cs typeface="Calibri"/>
                <a:sym typeface="Calibri"/>
              </a:rPr>
              <a:t>Contraves</a:t>
            </a:r>
            <a:r>
              <a:rPr lang="en-US" sz="1200" b="0" i="0" u="none" strike="noStrike" cap="none" baseline="0" dirty="0">
                <a:solidFill>
                  <a:schemeClr val="dk1"/>
                </a:solidFill>
                <a:latin typeface="Calibri"/>
                <a:ea typeface="Calibri"/>
                <a:cs typeface="Calibri"/>
                <a:sym typeface="Calibri"/>
              </a:rPr>
              <a:t>) </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1997  - 1999?    </a:t>
            </a:r>
            <a:r>
              <a:rPr lang="en-US" sz="1200" b="0" i="0" u="none" strike="noStrike" cap="none" baseline="0" dirty="0" err="1">
                <a:solidFill>
                  <a:schemeClr val="dk1"/>
                </a:solidFill>
                <a:latin typeface="Calibri"/>
                <a:ea typeface="Calibri"/>
                <a:cs typeface="Calibri"/>
                <a:sym typeface="Calibri"/>
              </a:rPr>
              <a:t>Contraves</a:t>
            </a:r>
            <a:r>
              <a:rPr lang="en-US" sz="1200" b="0" i="0" u="none" strike="noStrike" cap="none" baseline="0" dirty="0">
                <a:solidFill>
                  <a:schemeClr val="dk1"/>
                </a:solidFill>
                <a:latin typeface="Calibri"/>
                <a:ea typeface="Calibri"/>
                <a:cs typeface="Calibri"/>
                <a:sym typeface="Calibri"/>
              </a:rPr>
              <a:t> Brashear Systems (a transitional name) </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1999? -          Brashear Systems </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(Note the </a:t>
            </a:r>
            <a:r>
              <a:rPr lang="en-US" sz="1200" b="0" i="0" u="none" strike="noStrike" cap="none" baseline="0" dirty="0" err="1">
                <a:solidFill>
                  <a:schemeClr val="dk1"/>
                </a:solidFill>
                <a:latin typeface="Calibri"/>
                <a:ea typeface="Calibri"/>
                <a:cs typeface="Calibri"/>
                <a:sym typeface="Calibri"/>
              </a:rPr>
              <a:t>ressurrection</a:t>
            </a:r>
            <a:r>
              <a:rPr lang="en-US" sz="1200" b="0" i="0" u="none" strike="noStrike" cap="none" baseline="0" dirty="0">
                <a:solidFill>
                  <a:schemeClr val="dk1"/>
                </a:solidFill>
                <a:latin typeface="Calibri"/>
                <a:ea typeface="Calibri"/>
                <a:cs typeface="Calibri"/>
                <a:sym typeface="Calibri"/>
              </a:rPr>
              <a:t> here of the venerable Brashear name!) </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More information about the company's current incarnation is available at </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http://www.contraves-brashear.com .</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http://www.butlerartfest.com/holcomb-observatory/history/jw-fecker/</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10</a:t>
            </a:fld>
            <a:endParaRPr lang="en-US">
              <a:solidFill>
                <a:prstClr val="black"/>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11</a:t>
            </a:fld>
            <a:endParaRPr lang="en-US">
              <a:solidFill>
                <a:prstClr val="black"/>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12</a:t>
            </a:fld>
            <a:endParaRPr lang="en-US">
              <a:solidFill>
                <a:prstClr val="black"/>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err="1">
                <a:solidFill>
                  <a:schemeClr val="dk1"/>
                </a:solidFill>
                <a:latin typeface="Calibri"/>
                <a:ea typeface="Calibri"/>
                <a:cs typeface="Calibri"/>
                <a:sym typeface="Calibri"/>
              </a:rPr>
              <a:t>Magothy</a:t>
            </a:r>
            <a:r>
              <a:rPr lang="en-US" sz="1200" b="0" i="0" u="none" strike="noStrike" cap="none" baseline="0" dirty="0">
                <a:solidFill>
                  <a:schemeClr val="dk1"/>
                </a:solidFill>
                <a:latin typeface="Calibri"/>
                <a:ea typeface="Calibri"/>
                <a:cs typeface="Calibri"/>
                <a:sym typeface="Calibri"/>
              </a:rPr>
              <a:t> River Observatory Site</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Even the Watson Observatory had snow covering its dome. </a:t>
            </a:r>
            <a:endParaRPr sz="1200" b="0" i="0" u="none" strike="noStrike" cap="none" baseline="0" dirty="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13</a:t>
            </a:fld>
            <a:endParaRPr lang="en-US">
              <a:solidFill>
                <a:prstClr val="black"/>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err="1">
                <a:solidFill>
                  <a:schemeClr val="dk1"/>
                </a:solidFill>
                <a:latin typeface="Calibri"/>
                <a:ea typeface="Calibri"/>
                <a:cs typeface="Calibri"/>
                <a:sym typeface="Calibri"/>
              </a:rPr>
              <a:t>Magothy</a:t>
            </a:r>
            <a:r>
              <a:rPr lang="en-US" sz="1200" b="0" i="0" u="none" strike="noStrike" cap="none" baseline="0" dirty="0">
                <a:solidFill>
                  <a:schemeClr val="dk1"/>
                </a:solidFill>
                <a:latin typeface="Calibri"/>
                <a:ea typeface="Calibri"/>
                <a:cs typeface="Calibri"/>
                <a:sym typeface="Calibri"/>
              </a:rPr>
              <a:t> River Observatory</a:t>
            </a:r>
            <a:endParaRPr sz="1200" b="0" i="0" u="none" strike="noStrike" cap="none" baseline="0" dirty="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14</a:t>
            </a:fld>
            <a:endParaRPr lang="en-US">
              <a:solidFill>
                <a:prstClr val="black"/>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Inside </a:t>
            </a:r>
            <a:r>
              <a:rPr lang="en-US" sz="1200" b="0" i="0" u="none" strike="noStrike" cap="none" baseline="0" dirty="0" err="1">
                <a:solidFill>
                  <a:schemeClr val="dk1"/>
                </a:solidFill>
                <a:latin typeface="Calibri"/>
                <a:ea typeface="Calibri"/>
                <a:cs typeface="Calibri"/>
                <a:sym typeface="Calibri"/>
              </a:rPr>
              <a:t>Magothy</a:t>
            </a:r>
            <a:r>
              <a:rPr lang="en-US" sz="1200" b="0" i="0" u="none" strike="noStrike" cap="none" baseline="0" dirty="0">
                <a:solidFill>
                  <a:schemeClr val="dk1"/>
                </a:solidFill>
                <a:latin typeface="Calibri"/>
                <a:ea typeface="Calibri"/>
                <a:cs typeface="Calibri"/>
                <a:sym typeface="Calibri"/>
              </a:rPr>
              <a:t> River Observatory </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The Watson telescope is a 12-inch, F6.0 Newtonian on a German equatorial mount. Although the optical and mechanical configuration of the telescope is not unusual, its unique construction makes it one of a kind. Its mechanical and optical components were machined to the most precise level of accuracy. The amazing craftsmanship and attention to detail surpasses the capabilities of modern mass produced </a:t>
            </a:r>
            <a:r>
              <a:rPr lang="en-US" sz="1200" b="0" i="0" u="none" strike="noStrike" cap="none" baseline="0" dirty="0" err="1">
                <a:solidFill>
                  <a:schemeClr val="dk1"/>
                </a:solidFill>
                <a:latin typeface="Calibri"/>
                <a:ea typeface="Calibri"/>
                <a:cs typeface="Calibri"/>
                <a:sym typeface="Calibri"/>
              </a:rPr>
              <a:t>telecopes</a:t>
            </a:r>
            <a:endParaRPr sz="1200" b="0" i="0" u="none" strike="noStrike" cap="none" baseline="0" dirty="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15</a:t>
            </a:fld>
            <a:endParaRPr lang="en-US">
              <a:solidFill>
                <a:prstClr val="black"/>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The Watson telescope is a 12-inch, F6.0 Newtonian on a German equatorial mount. Although the optical and mechanical configuration of the telescope is not unusual, its unique construction makes it one of a kind. Its mechanical and optical components were machined to the most precise level of accuracy. The amazing craftsmanship and attention to detail surpasses the capabilities of modern mass produced </a:t>
            </a:r>
            <a:r>
              <a:rPr lang="en-US" sz="1200" b="0" i="0" u="none" strike="noStrike" cap="none" baseline="0" dirty="0" err="1">
                <a:solidFill>
                  <a:schemeClr val="dk1"/>
                </a:solidFill>
                <a:latin typeface="Calibri"/>
                <a:ea typeface="Calibri"/>
                <a:cs typeface="Calibri"/>
                <a:sym typeface="Calibri"/>
              </a:rPr>
              <a:t>telecopes</a:t>
            </a:r>
            <a:endParaRPr sz="1200" b="0" i="0" u="none" strike="noStrike" cap="none" baseline="0" dirty="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16</a:t>
            </a:fld>
            <a:endParaRPr lang="en-US">
              <a:solidFill>
                <a:prstClr val="black"/>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As a professional instrument in its day, the Watson telescope's mechanical accuracy rivals the best telescopes currently being made. It employed a</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mechanism to track astronomical targets in right ascension that was driven by a small motor regulated by a series of falling weights and a swinging </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pendulum, much like a grandfather clock. When originally decommissioned in 1988, the tracking was found to lose only 1 second per month of </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continual tracking.</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It was this kind of original clock-regulated tracking mechanism that gave rise to the name of right ascension motors still used on telescopes to this </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day. Although now regulated with electronic circuitry, they are still called " clock drives". This part of the original telescope will not be reused. </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HAL plans to retrofit the Watson scope with a modern computer controlled tracking mechanism. This retrofit has now been completed compliments</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of Company Seven.</a:t>
            </a:r>
            <a:endParaRPr sz="1200" b="0" i="0" u="none" strike="noStrike" cap="none" baseline="0" dirty="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17</a:t>
            </a:fld>
            <a:endParaRPr lang="en-US">
              <a:solidFill>
                <a:prstClr val="black"/>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Maryland Academy of Sciences original building and short term location after WWII at Enoch Pratt Library. </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In 1988, several prominent members of the Baltimore Astronomical Society (BAS) formed an organization called the Friends of the Baltimore Astronomical Society (FOBAS). It was formed in order to receive, restore, and create a home for a beautiful 12" Newtonian telescope donated from the Estate of Paul S. Watson. FOBAS began the telescope's restoration work and raised money to establish an observatory for it. Then, for to a variety of issues, FOBAS and the restoration project stalled until 1999.  At that time, FOBAS and the BAS conducted a vote and decided to discontinue FOBAS as an organization and gift the Watson telescope and cash assets ($2,144) to help start a new club. Founding members - Dana </a:t>
            </a:r>
            <a:r>
              <a:rPr lang="en-US" sz="1200" b="0" i="0" u="none" strike="noStrike" cap="none" baseline="0" dirty="0" err="1">
                <a:solidFill>
                  <a:schemeClr val="dk1"/>
                </a:solidFill>
                <a:latin typeface="Calibri"/>
                <a:ea typeface="Calibri"/>
                <a:cs typeface="Calibri"/>
                <a:sym typeface="Calibri"/>
              </a:rPr>
              <a:t>Gelabert-Boltersdorf</a:t>
            </a:r>
            <a:r>
              <a:rPr lang="en-US" sz="1200" b="0" i="0" u="none" strike="noStrike" cap="none" baseline="0" dirty="0">
                <a:solidFill>
                  <a:schemeClr val="dk1"/>
                </a:solidFill>
                <a:latin typeface="Calibri"/>
                <a:ea typeface="Calibri"/>
                <a:cs typeface="Calibri"/>
                <a:sym typeface="Calibri"/>
              </a:rPr>
              <a:t>, Michael Hall, </a:t>
            </a:r>
            <a:r>
              <a:rPr lang="en-US" sz="1200" b="0" i="0" u="none" strike="noStrike" cap="none" baseline="0" dirty="0" err="1">
                <a:solidFill>
                  <a:schemeClr val="dk1"/>
                </a:solidFill>
                <a:latin typeface="Calibri"/>
                <a:ea typeface="Calibri"/>
                <a:cs typeface="Calibri"/>
                <a:sym typeface="Calibri"/>
              </a:rPr>
              <a:t>ZoAnn</a:t>
            </a:r>
            <a:r>
              <a:rPr lang="en-US" sz="1200" b="0" i="0" u="none" strike="noStrike" cap="none" baseline="0" dirty="0">
                <a:solidFill>
                  <a:schemeClr val="dk1"/>
                </a:solidFill>
                <a:latin typeface="Calibri"/>
                <a:ea typeface="Calibri"/>
                <a:cs typeface="Calibri"/>
                <a:sym typeface="Calibri"/>
              </a:rPr>
              <a:t> </a:t>
            </a:r>
            <a:r>
              <a:rPr lang="en-US" sz="1200" b="0" i="0" u="none" strike="noStrike" cap="none" baseline="0" dirty="0" err="1">
                <a:solidFill>
                  <a:schemeClr val="dk1"/>
                </a:solidFill>
                <a:latin typeface="Calibri"/>
                <a:ea typeface="Calibri"/>
                <a:cs typeface="Calibri"/>
                <a:sym typeface="Calibri"/>
              </a:rPr>
              <a:t>Lapinsky</a:t>
            </a:r>
            <a:r>
              <a:rPr lang="en-US" sz="1200" b="0" i="0" u="none" strike="noStrike" cap="none" baseline="0" dirty="0">
                <a:solidFill>
                  <a:schemeClr val="dk1"/>
                </a:solidFill>
                <a:latin typeface="Calibri"/>
                <a:ea typeface="Calibri"/>
                <a:cs typeface="Calibri"/>
                <a:sym typeface="Calibri"/>
              </a:rPr>
              <a:t> Macon, Mary Kay </a:t>
            </a:r>
            <a:r>
              <a:rPr lang="en-US" sz="1200" b="0" i="0" u="none" strike="noStrike" cap="none" baseline="0" dirty="0" err="1">
                <a:solidFill>
                  <a:schemeClr val="dk1"/>
                </a:solidFill>
                <a:latin typeface="Calibri"/>
                <a:ea typeface="Calibri"/>
                <a:cs typeface="Calibri"/>
                <a:sym typeface="Calibri"/>
              </a:rPr>
              <a:t>Sigaty</a:t>
            </a:r>
            <a:r>
              <a:rPr lang="en-US" sz="1200" b="0" i="0" u="none" strike="noStrike" cap="none" baseline="0" dirty="0">
                <a:solidFill>
                  <a:schemeClr val="dk1"/>
                </a:solidFill>
                <a:latin typeface="Calibri"/>
                <a:ea typeface="Calibri"/>
                <a:cs typeface="Calibri"/>
                <a:sym typeface="Calibri"/>
              </a:rPr>
              <a:t>, and Malcolm </a:t>
            </a:r>
            <a:r>
              <a:rPr lang="en-US" sz="1200" b="0" i="0" u="none" strike="noStrike" cap="none" baseline="0" dirty="0" err="1">
                <a:solidFill>
                  <a:schemeClr val="dk1"/>
                </a:solidFill>
                <a:latin typeface="Calibri"/>
                <a:ea typeface="Calibri"/>
                <a:cs typeface="Calibri"/>
                <a:sym typeface="Calibri"/>
              </a:rPr>
              <a:t>Willette</a:t>
            </a:r>
            <a:r>
              <a:rPr lang="en-US" sz="1200" b="0" i="0" u="none" strike="noStrike" cap="none" baseline="0" dirty="0">
                <a:solidFill>
                  <a:schemeClr val="dk1"/>
                </a:solidFill>
                <a:latin typeface="Calibri"/>
                <a:ea typeface="Calibri"/>
                <a:cs typeface="Calibri"/>
                <a:sym typeface="Calibri"/>
              </a:rPr>
              <a:t> formed the Howard Astronomical League as non-profit corporation on December 5, 1999.</a:t>
            </a:r>
            <a:endParaRPr sz="1200" b="0" i="0" u="none" strike="noStrike" cap="none" baseline="0" dirty="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18</a:t>
            </a:fld>
            <a:endParaRPr lang="en-US">
              <a:solidFill>
                <a:prstClr val="black"/>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19</a:t>
            </a:fld>
            <a:endParaRPr lang="en-US">
              <a:solidFill>
                <a:prstClr val="black"/>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2</a:t>
            </a:fld>
            <a:endParaRPr lang="en-US">
              <a:solidFill>
                <a:prstClr val="black"/>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20</a:t>
            </a:fld>
            <a:endParaRPr lang="en-US">
              <a:solidFill>
                <a:prstClr val="black"/>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21</a:t>
            </a:fld>
            <a:endParaRPr lang="en-US">
              <a:solidFill>
                <a:prstClr val="black"/>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22</a:t>
            </a:fld>
            <a:endParaRPr lang="en-US">
              <a:solidFill>
                <a:prstClr val="black"/>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23</a:t>
            </a:fld>
            <a:endParaRPr lang="en-US">
              <a:solidFill>
                <a:prstClr val="black"/>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24</a:t>
            </a:fld>
            <a:endParaRPr lang="en-US">
              <a:solidFill>
                <a:prstClr val="black"/>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25</a:t>
            </a:fld>
            <a:endParaRPr lang="en-US">
              <a:solidFill>
                <a:prstClr val="black"/>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26</a:t>
            </a:fld>
            <a:endParaRPr lang="en-US">
              <a:solidFill>
                <a:prstClr val="black"/>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27</a:t>
            </a:fld>
            <a:endParaRPr lang="en-US">
              <a:solidFill>
                <a:prstClr val="black"/>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28</a:t>
            </a:fld>
            <a:endParaRPr lang="en-US">
              <a:solidFill>
                <a:prstClr val="black"/>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29</a:t>
            </a:fld>
            <a:endParaRPr lang="en-US">
              <a:solidFill>
                <a:prstClr val="black"/>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3</a:t>
            </a:fld>
            <a:endParaRPr lang="en-US">
              <a:solidFill>
                <a:prstClr val="black"/>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Malcolm and Marc working on the EQ Mount</a:t>
            </a:r>
            <a:endParaRPr sz="1200" b="0" i="0" u="none" strike="noStrike" cap="none" baseline="0" dirty="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30</a:t>
            </a:fld>
            <a:endParaRPr lang="en-US">
              <a:solidFill>
                <a:prstClr val="black"/>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31</a:t>
            </a:fld>
            <a:endParaRPr lang="en-US">
              <a:solidFill>
                <a:prstClr val="black"/>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32</a:t>
            </a:fld>
            <a:endParaRPr lang="en-US">
              <a:solidFill>
                <a:prstClr val="black"/>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33</a:t>
            </a:fld>
            <a:endParaRPr lang="en-US">
              <a:solidFill>
                <a:prstClr val="black"/>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Come on Guys it is facing the ground?</a:t>
            </a:r>
            <a:endParaRPr sz="1200" b="0" i="0" u="none" strike="noStrike" cap="none" baseline="0" dirty="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34</a:t>
            </a:fld>
            <a:endParaRPr lang="en-US">
              <a:solidFill>
                <a:prstClr val="black"/>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35</a:t>
            </a:fld>
            <a:endParaRPr lang="en-US">
              <a:solidFill>
                <a:prstClr val="black"/>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36</a:t>
            </a:fld>
            <a:endParaRPr lang="en-US">
              <a:solidFill>
                <a:prstClr val="black"/>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37</a:t>
            </a:fld>
            <a:endParaRPr lang="en-US">
              <a:solidFill>
                <a:prstClr val="black"/>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38</a:t>
            </a:fld>
            <a:endParaRPr lang="en-US">
              <a:solidFill>
                <a:prstClr val="black"/>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39</a:t>
            </a:fld>
            <a:endParaRPr lang="en-US">
              <a:solidFill>
                <a:prstClr val="black"/>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4</a:t>
            </a:fld>
            <a:endParaRPr lang="en-US">
              <a:solidFill>
                <a:prstClr val="black"/>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40</a:t>
            </a:fld>
            <a:endParaRPr lang="en-US">
              <a:solidFill>
                <a:prstClr val="black"/>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41</a:t>
            </a:fld>
            <a:endParaRPr lang="en-US">
              <a:solidFill>
                <a:prstClr val="black"/>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Joel telling us a story of how big of a fish he caught with just dental floss.</a:t>
            </a:r>
            <a:endParaRPr sz="1200" b="0" i="0" u="none" strike="noStrike" cap="none" baseline="0" dirty="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42</a:t>
            </a:fld>
            <a:endParaRPr lang="en-US">
              <a:solidFill>
                <a:prstClr val="black"/>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43</a:t>
            </a:fld>
            <a:endParaRPr lang="en-US">
              <a:solidFill>
                <a:prstClr val="black"/>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44</a:t>
            </a:fld>
            <a:endParaRPr lang="en-US">
              <a:solidFill>
                <a:prstClr val="black"/>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45</a:t>
            </a:fld>
            <a:endParaRPr lang="en-US">
              <a:solidFill>
                <a:prstClr val="black"/>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46</a:t>
            </a:fld>
            <a:endParaRPr lang="en-US">
              <a:solidFill>
                <a:prstClr val="black"/>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47</a:t>
            </a:fld>
            <a:endParaRPr lang="en-US">
              <a:solidFill>
                <a:prstClr val="black"/>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48</a:t>
            </a:fld>
            <a:endParaRPr lang="en-US">
              <a:solidFill>
                <a:prstClr val="black"/>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49</a:t>
            </a:fld>
            <a:endParaRPr lang="en-US">
              <a:solidFill>
                <a:prstClr val="black"/>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5</a:t>
            </a:fld>
            <a:endParaRPr lang="en-US">
              <a:solidFill>
                <a:prstClr val="black"/>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50</a:t>
            </a:fld>
            <a:endParaRPr lang="en-US">
              <a:solidFill>
                <a:prstClr val="black"/>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51</a:t>
            </a:fld>
            <a:endParaRPr lang="en-US">
              <a:solidFill>
                <a:prstClr val="black"/>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52</a:t>
            </a:fld>
            <a:endParaRPr lang="en-US">
              <a:solidFill>
                <a:prstClr val="black"/>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53</a:t>
            </a:fld>
            <a:endParaRPr lang="en-US">
              <a:solidFill>
                <a:prstClr val="black"/>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54</a:t>
            </a:fld>
            <a:endParaRPr lang="en-US">
              <a:solidFill>
                <a:prstClr val="black"/>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55</a:t>
            </a:fld>
            <a:endParaRPr lang="en-US">
              <a:solidFill>
                <a:prstClr val="black"/>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56</a:t>
            </a:fld>
            <a:endParaRPr lang="en-US">
              <a:solidFill>
                <a:prstClr val="black"/>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57</a:t>
            </a:fld>
            <a:endParaRPr lang="en-US">
              <a:solidFill>
                <a:prstClr val="black"/>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58</a:t>
            </a:fld>
            <a:endParaRPr lang="en-US">
              <a:solidFill>
                <a:prstClr val="black"/>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59</a:t>
            </a:fld>
            <a:endParaRPr lang="en-US">
              <a:solidFill>
                <a:prstClr val="black"/>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6</a:t>
            </a:fld>
            <a:endParaRPr lang="en-US">
              <a:solidFill>
                <a:prstClr val="black"/>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60</a:t>
            </a:fld>
            <a:endParaRPr lang="en-US">
              <a:solidFill>
                <a:prstClr val="black"/>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61</a:t>
            </a:fld>
            <a:endParaRPr lang="en-US">
              <a:solidFill>
                <a:prstClr val="black"/>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62</a:t>
            </a:fld>
            <a:endParaRPr lang="en-US">
              <a:solidFill>
                <a:prstClr val="black"/>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63</a:t>
            </a:fld>
            <a:endParaRPr lang="en-US">
              <a:solidFill>
                <a:prstClr val="black"/>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The paint job was causing trouble fitting pieces together correctly. We had to remove paint in areas for proper fit.</a:t>
            </a:r>
            <a:endParaRPr sz="1200" b="0" i="0" u="none" strike="noStrike" cap="none" baseline="0" dirty="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64</a:t>
            </a:fld>
            <a:endParaRPr lang="en-US">
              <a:solidFill>
                <a:prstClr val="black"/>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65</a:t>
            </a:fld>
            <a:endParaRPr lang="en-US">
              <a:solidFill>
                <a:prstClr val="black"/>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Finish work on dome and shutter before removing scaffolding and setting up the telescope.</a:t>
            </a:r>
            <a:endParaRPr sz="1200" b="0" i="0" u="none" strike="noStrike" cap="none" baseline="0" dirty="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66</a:t>
            </a:fld>
            <a:endParaRPr lang="en-US">
              <a:solidFill>
                <a:prstClr val="black"/>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Lots of planning on how to setup the observatory</a:t>
            </a:r>
            <a:endParaRPr sz="1200" b="0" i="0" u="none" strike="noStrike" cap="none" baseline="0" dirty="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67</a:t>
            </a:fld>
            <a:endParaRPr lang="en-US">
              <a:solidFill>
                <a:prstClr val="black"/>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a:solidFill>
                  <a:schemeClr val="dk1"/>
                </a:solidFill>
                <a:latin typeface="Calibri"/>
                <a:ea typeface="Calibri"/>
                <a:cs typeface="Calibri"/>
                <a:sym typeface="Calibri"/>
              </a:rPr>
              <a:t>New 2” focuser mount fabricated by GAK Welding to replace the original part to hold modern equipment and assist in back and in focus.</a:t>
            </a:r>
            <a:endParaRPr lang="en-US" sz="1200" b="0" i="0" u="none" strike="noStrike" cap="none" baseline="0" dirty="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68</a:t>
            </a:fld>
            <a:endParaRPr lang="en-US">
              <a:solidFill>
                <a:prstClr val="black"/>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69</a:t>
            </a:fld>
            <a:endParaRPr lang="en-US">
              <a:solidFill>
                <a:prstClr val="black"/>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Play Video by clicking on Hyperlinked Photo if meeting running less than 30min(730) at this time.</a:t>
            </a:r>
            <a:endParaRPr sz="1200" b="0" i="0" u="none" strike="noStrike" cap="none" baseline="0" dirty="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7</a:t>
            </a:fld>
            <a:endParaRPr lang="en-US">
              <a:solidFill>
                <a:prstClr val="black"/>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Howard John Wood, III no relation to Joseph Woods the once toy maker who built the Watson telescope and his personal scope, the sister scope in Northwood. Howard John Wood grew up and lived near Joseph Woods. He would visit and often view through the other telescope. He worked for NASA Goddard and offered to help the new home owners fix the telescope before passing away in 2014 . We have contacted the new owners and hope the press about our telescope will help build a friendship with them and lead to restoring the other telescope.</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The telescope was constructed by Joseph Woods entirely of custom-machined pieces. As a professional instrument in its day, its optical and mechanical accuracy rivals the best telescopes currently being made. To bring this telescope completely up to modern standards, the original mechanical "clock drive" was replaced with an electronic tracking mechanism. However, the original clock drive was an amazing device for its day. For more information on that device click here. This will initially be used as a "Push-To" scope.</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Optical accuracy also rivals the best current telescopes. Optical testing in 2005 revealed the 12-inch primary mirror to be accurate to within 1/12th the width of a wave of light.</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http://quest.nasa.gov/dso/team/wood.html</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http://www.beallfuneral.com/memsol.cgi?user_id=1445553</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8</a:t>
            </a:fld>
            <a:endParaRPr lang="en-US">
              <a:solidFill>
                <a:prstClr val="black"/>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Northwood observatory house with the sister scope to the Watson Telescope.  Built on Westview Rd in 1937. BAS ands MD  Academy of Sciences met here often.</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http://static.squarespace.com/static/51301fa4e4b095f36e7103f4/t/522788eee4b0ba1abb1054d5/1378322670851/ONA%20Network%20-%20Fall%202013.pdf</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9</a:t>
            </a:fld>
            <a:endParaRPr lang="en-US">
              <a:solidFill>
                <a:prstClr val="black"/>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3" name="Shape 2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chemeClr val="lt1"/>
                </a:solidFill>
                <a:latin typeface="Calibri"/>
                <a:ea typeface="Calibri"/>
                <a:cs typeface="Calibri"/>
                <a:sym typeface="Calibri"/>
              </a:defRPr>
            </a:lvl1pPr>
          </a:lstStyle>
          <a:p>
            <a:pPr>
              <a:buSzPct val="25000"/>
            </a:pPr>
            <a:fld id="{00000000-1234-1234-1234-123412341234}" type="slidenum">
              <a:rPr lang="en-US">
                <a:solidFill>
                  <a:srgbClr val="FFFFFF"/>
                </a:solidFill>
              </a:rPr>
              <a:pPr>
                <a:buSzPct val="25000"/>
              </a:pPr>
              <a:t>‹#›</a:t>
            </a:fld>
            <a:endParaRPr lang="en-US">
              <a:solidFill>
                <a:srgbClr val="FFFFFF"/>
              </a:solidFill>
            </a:endParaRPr>
          </a:p>
        </p:txBody>
      </p:sp>
    </p:spTree>
    <p:extLst>
      <p:ext uri="{BB962C8B-B14F-4D97-AF65-F5344CB8AC3E}">
        <p14:creationId xmlns:p14="http://schemas.microsoft.com/office/powerpoint/2010/main" val="2782895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3" name="Shape 33"/>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6" name="Shape 3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7" name="Shape 3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chemeClr val="lt1"/>
                </a:solidFill>
                <a:latin typeface="Calibri"/>
                <a:ea typeface="Calibri"/>
                <a:cs typeface="Calibri"/>
                <a:sym typeface="Calibri"/>
              </a:defRPr>
            </a:lvl1pPr>
          </a:lstStyle>
          <a:p>
            <a:pPr>
              <a:buSzPct val="25000"/>
            </a:pPr>
            <a:fld id="{00000000-1234-1234-1234-123412341234}" type="slidenum">
              <a:rPr lang="en-US">
                <a:solidFill>
                  <a:srgbClr val="FFFFFF"/>
                </a:solidFill>
              </a:rPr>
              <a:pPr>
                <a:buSzPct val="25000"/>
              </a:pPr>
              <a:t>‹#›</a:t>
            </a:fld>
            <a:endParaRPr lang="en-US">
              <a:solidFill>
                <a:srgbClr val="FFFFFF"/>
              </a:solidFill>
            </a:endParaRPr>
          </a:p>
        </p:txBody>
      </p:sp>
    </p:spTree>
    <p:extLst>
      <p:ext uri="{BB962C8B-B14F-4D97-AF65-F5344CB8AC3E}">
        <p14:creationId xmlns:p14="http://schemas.microsoft.com/office/powerpoint/2010/main" val="1142425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0" name="Shape 40"/>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1" name="Shape 41"/>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3" name="Shape 43"/>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5" name="Shape 4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6" name="Shape 4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chemeClr val="lt1"/>
                </a:solidFill>
                <a:latin typeface="Calibri"/>
                <a:ea typeface="Calibri"/>
                <a:cs typeface="Calibri"/>
                <a:sym typeface="Calibri"/>
              </a:defRPr>
            </a:lvl1pPr>
          </a:lstStyle>
          <a:p>
            <a:pPr>
              <a:buSzPct val="25000"/>
            </a:pPr>
            <a:fld id="{00000000-1234-1234-1234-123412341234}" type="slidenum">
              <a:rPr lang="en-US">
                <a:solidFill>
                  <a:srgbClr val="FFFFFF"/>
                </a:solidFill>
              </a:rPr>
              <a:pPr>
                <a:buSzPct val="25000"/>
              </a:pPr>
              <a:t>‹#›</a:t>
            </a:fld>
            <a:endParaRPr lang="en-US">
              <a:solidFill>
                <a:srgbClr val="FFFFFF"/>
              </a:solidFill>
            </a:endParaRPr>
          </a:p>
        </p:txBody>
      </p:sp>
    </p:spTree>
    <p:extLst>
      <p:ext uri="{BB962C8B-B14F-4D97-AF65-F5344CB8AC3E}">
        <p14:creationId xmlns:p14="http://schemas.microsoft.com/office/powerpoint/2010/main" val="3436841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4" name="Shape 54"/>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56" name="Shape 5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7" name="Shape 5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8" name="Shape 5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chemeClr val="lt1"/>
                </a:solidFill>
                <a:latin typeface="Calibri"/>
                <a:ea typeface="Calibri"/>
                <a:cs typeface="Calibri"/>
                <a:sym typeface="Calibri"/>
              </a:defRPr>
            </a:lvl1pPr>
          </a:lstStyle>
          <a:p>
            <a:pPr>
              <a:buSzPct val="25000"/>
            </a:pPr>
            <a:fld id="{00000000-1234-1234-1234-123412341234}" type="slidenum">
              <a:rPr lang="en-US">
                <a:solidFill>
                  <a:srgbClr val="FFFFFF"/>
                </a:solidFill>
              </a:rPr>
              <a:pPr>
                <a:buSzPct val="25000"/>
              </a:pPr>
              <a:t>‹#›</a:t>
            </a:fld>
            <a:endParaRPr lang="en-US">
              <a:solidFill>
                <a:srgbClr val="FFFFFF"/>
              </a:solidFill>
            </a:endParaRPr>
          </a:p>
        </p:txBody>
      </p:sp>
    </p:spTree>
    <p:extLst>
      <p:ext uri="{BB962C8B-B14F-4D97-AF65-F5344CB8AC3E}">
        <p14:creationId xmlns:p14="http://schemas.microsoft.com/office/powerpoint/2010/main" val="3645732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1" name="Shape 61"/>
          <p:cNvSpPr>
            <a:spLocks noGrp="1"/>
          </p:cNvSpPr>
          <p:nvPr>
            <p:ph type="pic" idx="2"/>
          </p:nvPr>
        </p:nvSpPr>
        <p:spPr>
          <a:xfrm>
            <a:off x="1792288" y="612775"/>
            <a:ext cx="5486399" cy="4114800"/>
          </a:xfrm>
          <a:prstGeom prst="rect">
            <a:avLst/>
          </a:prstGeom>
          <a:noFill/>
          <a:ln>
            <a:noFill/>
          </a:ln>
        </p:spPr>
      </p:sp>
      <p:sp>
        <p:nvSpPr>
          <p:cNvPr id="62" name="Shape 62"/>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3" name="Shape 6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4" name="Shape 6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5" name="Shape 6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chemeClr val="lt1"/>
                </a:solidFill>
                <a:latin typeface="Calibri"/>
                <a:ea typeface="Calibri"/>
                <a:cs typeface="Calibri"/>
                <a:sym typeface="Calibri"/>
              </a:defRPr>
            </a:lvl1pPr>
          </a:lstStyle>
          <a:p>
            <a:pPr>
              <a:buSzPct val="25000"/>
            </a:pPr>
            <a:fld id="{00000000-1234-1234-1234-123412341234}" type="slidenum">
              <a:rPr lang="en-US">
                <a:solidFill>
                  <a:srgbClr val="FFFFFF"/>
                </a:solidFill>
              </a:rPr>
              <a:pPr>
                <a:buSzPct val="25000"/>
              </a:pPr>
              <a:t>‹#›</a:t>
            </a:fld>
            <a:endParaRPr lang="en-US">
              <a:solidFill>
                <a:srgbClr val="FFFFFF"/>
              </a:solidFill>
            </a:endParaRPr>
          </a:p>
        </p:txBody>
      </p:sp>
    </p:spTree>
    <p:extLst>
      <p:ext uri="{BB962C8B-B14F-4D97-AF65-F5344CB8AC3E}">
        <p14:creationId xmlns:p14="http://schemas.microsoft.com/office/powerpoint/2010/main" val="1459553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 name="Shape 68"/>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139700" algn="l" rtl="0">
              <a:spcBef>
                <a:spcPts val="640"/>
              </a:spcBef>
              <a:buClr>
                <a:schemeClr val="lt1"/>
              </a:buClr>
              <a:buFont typeface="Arial"/>
              <a:buChar char="•"/>
              <a:defRPr/>
            </a:lvl1pPr>
            <a:lvl2pPr marL="742950" indent="-107950" algn="l" rtl="0">
              <a:spcBef>
                <a:spcPts val="560"/>
              </a:spcBef>
              <a:buClr>
                <a:schemeClr val="lt1"/>
              </a:buClr>
              <a:buFont typeface="Arial"/>
              <a:buChar char="–"/>
              <a:defRPr/>
            </a:lvl2pPr>
            <a:lvl3pPr marL="1143000" indent="-76200" algn="l" rtl="0">
              <a:spcBef>
                <a:spcPts val="480"/>
              </a:spcBef>
              <a:buClr>
                <a:schemeClr val="lt1"/>
              </a:buClr>
              <a:buFont typeface="Arial"/>
              <a:buChar char="•"/>
              <a:defRPr/>
            </a:lvl3pPr>
            <a:lvl4pPr marL="1600200" indent="-101600" algn="l" rtl="0">
              <a:spcBef>
                <a:spcPts val="400"/>
              </a:spcBef>
              <a:buClr>
                <a:schemeClr val="lt1"/>
              </a:buClr>
              <a:buFont typeface="Arial"/>
              <a:buChar char="–"/>
              <a:defRPr/>
            </a:lvl4pPr>
            <a:lvl5pPr marL="2057400" indent="-101600" algn="l" rtl="0">
              <a:spcBef>
                <a:spcPts val="400"/>
              </a:spcBef>
              <a:buClr>
                <a:schemeClr val="lt1"/>
              </a:buClr>
              <a:buFont typeface="Arial"/>
              <a:buChar char="»"/>
              <a:defRPr/>
            </a:lvl5pPr>
            <a:lvl6pPr marL="2514600" indent="-101600" algn="l" rtl="0">
              <a:spcBef>
                <a:spcPts val="400"/>
              </a:spcBef>
              <a:buClr>
                <a:schemeClr val="lt1"/>
              </a:buClr>
              <a:buFont typeface="Arial"/>
              <a:buChar char="•"/>
              <a:defRPr/>
            </a:lvl6pPr>
            <a:lvl7pPr marL="2971800" indent="-101600" algn="l" rtl="0">
              <a:spcBef>
                <a:spcPts val="400"/>
              </a:spcBef>
              <a:buClr>
                <a:schemeClr val="lt1"/>
              </a:buClr>
              <a:buFont typeface="Arial"/>
              <a:buChar char="•"/>
              <a:defRPr/>
            </a:lvl7pPr>
            <a:lvl8pPr marL="3429000" indent="-101600" algn="l" rtl="0">
              <a:spcBef>
                <a:spcPts val="400"/>
              </a:spcBef>
              <a:buClr>
                <a:schemeClr val="lt1"/>
              </a:buClr>
              <a:buFont typeface="Arial"/>
              <a:buChar char="•"/>
              <a:defRPr/>
            </a:lvl8pPr>
            <a:lvl9pPr marL="3886200" indent="-101600" algn="l" rtl="0">
              <a:spcBef>
                <a:spcPts val="400"/>
              </a:spcBef>
              <a:buClr>
                <a:schemeClr val="lt1"/>
              </a:buClr>
              <a:buFont typeface="Arial"/>
              <a:buChar char="•"/>
              <a:defRPr/>
            </a:lvl9pPr>
          </a:lstStyle>
          <a:p>
            <a:endParaRPr/>
          </a:p>
        </p:txBody>
      </p:sp>
      <p:sp>
        <p:nvSpPr>
          <p:cNvPr id="69" name="Shape 6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1" name="Shape 7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chemeClr val="lt1"/>
                </a:solidFill>
                <a:latin typeface="Calibri"/>
                <a:ea typeface="Calibri"/>
                <a:cs typeface="Calibri"/>
                <a:sym typeface="Calibri"/>
              </a:defRPr>
            </a:lvl1pPr>
          </a:lstStyle>
          <a:p>
            <a:pPr>
              <a:buSzPct val="25000"/>
            </a:pPr>
            <a:fld id="{00000000-1234-1234-1234-123412341234}" type="slidenum">
              <a:rPr lang="en-US">
                <a:solidFill>
                  <a:srgbClr val="FFFFFF"/>
                </a:solidFill>
              </a:rPr>
              <a:pPr>
                <a:buSzPct val="25000"/>
              </a:pPr>
              <a:t>‹#›</a:t>
            </a:fld>
            <a:endParaRPr lang="en-US">
              <a:solidFill>
                <a:srgbClr val="FFFFFF"/>
              </a:solidFill>
            </a:endParaRPr>
          </a:p>
        </p:txBody>
      </p:sp>
    </p:spTree>
    <p:extLst>
      <p:ext uri="{BB962C8B-B14F-4D97-AF65-F5344CB8AC3E}">
        <p14:creationId xmlns:p14="http://schemas.microsoft.com/office/powerpoint/2010/main" val="1004710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4" name="Shape 74"/>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buClr>
                <a:schemeClr val="lt1"/>
              </a:buClr>
              <a:buFont typeface="Arial"/>
              <a:buChar char="•"/>
              <a:defRPr/>
            </a:lvl1pPr>
            <a:lvl2pPr marL="742950" indent="-107950" algn="l" rtl="0">
              <a:spcBef>
                <a:spcPts val="560"/>
              </a:spcBef>
              <a:buClr>
                <a:schemeClr val="lt1"/>
              </a:buClr>
              <a:buFont typeface="Arial"/>
              <a:buChar char="–"/>
              <a:defRPr/>
            </a:lvl2pPr>
            <a:lvl3pPr marL="1143000" indent="-76200" algn="l" rtl="0">
              <a:spcBef>
                <a:spcPts val="480"/>
              </a:spcBef>
              <a:buClr>
                <a:schemeClr val="lt1"/>
              </a:buClr>
              <a:buFont typeface="Arial"/>
              <a:buChar char="•"/>
              <a:defRPr/>
            </a:lvl3pPr>
            <a:lvl4pPr marL="1600200" indent="-101600" algn="l" rtl="0">
              <a:spcBef>
                <a:spcPts val="400"/>
              </a:spcBef>
              <a:buClr>
                <a:schemeClr val="lt1"/>
              </a:buClr>
              <a:buFont typeface="Arial"/>
              <a:buChar char="–"/>
              <a:defRPr/>
            </a:lvl4pPr>
            <a:lvl5pPr marL="2057400" indent="-101600" algn="l" rtl="0">
              <a:spcBef>
                <a:spcPts val="400"/>
              </a:spcBef>
              <a:buClr>
                <a:schemeClr val="lt1"/>
              </a:buClr>
              <a:buFont typeface="Arial"/>
              <a:buChar char="»"/>
              <a:defRPr/>
            </a:lvl5pPr>
            <a:lvl6pPr marL="2514600" indent="-101600" algn="l" rtl="0">
              <a:spcBef>
                <a:spcPts val="400"/>
              </a:spcBef>
              <a:buClr>
                <a:schemeClr val="lt1"/>
              </a:buClr>
              <a:buFont typeface="Arial"/>
              <a:buChar char="•"/>
              <a:defRPr/>
            </a:lvl6pPr>
            <a:lvl7pPr marL="2971800" indent="-101600" algn="l" rtl="0">
              <a:spcBef>
                <a:spcPts val="400"/>
              </a:spcBef>
              <a:buClr>
                <a:schemeClr val="lt1"/>
              </a:buClr>
              <a:buFont typeface="Arial"/>
              <a:buChar char="•"/>
              <a:defRPr/>
            </a:lvl7pPr>
            <a:lvl8pPr marL="3429000" indent="-101600" algn="l" rtl="0">
              <a:spcBef>
                <a:spcPts val="400"/>
              </a:spcBef>
              <a:buClr>
                <a:schemeClr val="lt1"/>
              </a:buClr>
              <a:buFont typeface="Arial"/>
              <a:buChar char="•"/>
              <a:defRPr/>
            </a:lvl8pPr>
            <a:lvl9pPr marL="3886200" indent="-101600" algn="l" rtl="0">
              <a:spcBef>
                <a:spcPts val="400"/>
              </a:spcBef>
              <a:buClr>
                <a:schemeClr val="lt1"/>
              </a:buClr>
              <a:buFont typeface="Arial"/>
              <a:buChar char="•"/>
              <a:defRPr/>
            </a:lvl9pPr>
          </a:lstStyle>
          <a:p>
            <a:endParaRPr/>
          </a:p>
        </p:txBody>
      </p:sp>
      <p:sp>
        <p:nvSpPr>
          <p:cNvPr id="75" name="Shape 7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7" name="Shape 7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chemeClr val="lt1"/>
                </a:solidFill>
                <a:latin typeface="Calibri"/>
                <a:ea typeface="Calibri"/>
                <a:cs typeface="Calibri"/>
                <a:sym typeface="Calibri"/>
              </a:defRPr>
            </a:lvl1pPr>
          </a:lstStyle>
          <a:p>
            <a:pPr>
              <a:buSzPct val="25000"/>
            </a:pPr>
            <a:fld id="{00000000-1234-1234-1234-123412341234}" type="slidenum">
              <a:rPr lang="en-US">
                <a:solidFill>
                  <a:srgbClr val="FFFFFF"/>
                </a:solidFill>
              </a:rPr>
              <a:pPr>
                <a:buSzPct val="25000"/>
              </a:pPr>
              <a:t>‹#›</a:t>
            </a:fld>
            <a:endParaRPr lang="en-US">
              <a:solidFill>
                <a:srgbClr val="FFFFFF"/>
              </a:solidFill>
            </a:endParaRPr>
          </a:p>
        </p:txBody>
      </p:sp>
    </p:spTree>
    <p:extLst>
      <p:ext uri="{BB962C8B-B14F-4D97-AF65-F5344CB8AC3E}">
        <p14:creationId xmlns:p14="http://schemas.microsoft.com/office/powerpoint/2010/main" val="3880729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buClr>
                <a:schemeClr val="lt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139700" algn="l" rtl="0">
              <a:spcBef>
                <a:spcPts val="640"/>
              </a:spcBef>
              <a:buClr>
                <a:schemeClr val="lt1"/>
              </a:buClr>
              <a:buFont typeface="Arial"/>
              <a:buChar char="•"/>
              <a:defRPr/>
            </a:lvl1pPr>
            <a:lvl2pPr marL="742950" marR="0" indent="-107950" algn="l" rtl="0">
              <a:spcBef>
                <a:spcPts val="560"/>
              </a:spcBef>
              <a:buClr>
                <a:schemeClr val="lt1"/>
              </a:buClr>
              <a:buFont typeface="Arial"/>
              <a:buChar char="–"/>
              <a:defRPr/>
            </a:lvl2pPr>
            <a:lvl3pPr marL="1143000" marR="0" indent="-76200" algn="l" rtl="0">
              <a:spcBef>
                <a:spcPts val="480"/>
              </a:spcBef>
              <a:buClr>
                <a:schemeClr val="lt1"/>
              </a:buClr>
              <a:buFont typeface="Arial"/>
              <a:buChar char="•"/>
              <a:defRPr/>
            </a:lvl3pPr>
            <a:lvl4pPr marL="1600200" marR="0" indent="-101600" algn="l" rtl="0">
              <a:spcBef>
                <a:spcPts val="400"/>
              </a:spcBef>
              <a:buClr>
                <a:schemeClr val="lt1"/>
              </a:buClr>
              <a:buFont typeface="Arial"/>
              <a:buChar char="–"/>
              <a:defRPr/>
            </a:lvl4pPr>
            <a:lvl5pPr marL="2057400" marR="0" indent="-101600" algn="l" rtl="0">
              <a:spcBef>
                <a:spcPts val="400"/>
              </a:spcBef>
              <a:buClr>
                <a:schemeClr val="lt1"/>
              </a:buClr>
              <a:buFont typeface="Arial"/>
              <a:buChar char="»"/>
              <a:defRPr/>
            </a:lvl5pPr>
            <a:lvl6pPr marL="2514600" marR="0" indent="-101600" algn="l" rtl="0">
              <a:spcBef>
                <a:spcPts val="400"/>
              </a:spcBef>
              <a:buClr>
                <a:schemeClr val="lt1"/>
              </a:buClr>
              <a:buFont typeface="Arial"/>
              <a:buChar char="•"/>
              <a:defRPr/>
            </a:lvl6pPr>
            <a:lvl7pPr marL="2971800" marR="0" indent="-101600" algn="l" rtl="0">
              <a:spcBef>
                <a:spcPts val="400"/>
              </a:spcBef>
              <a:buClr>
                <a:schemeClr val="lt1"/>
              </a:buClr>
              <a:buFont typeface="Arial"/>
              <a:buChar char="•"/>
              <a:defRPr/>
            </a:lvl7pPr>
            <a:lvl8pPr marL="3429000" marR="0" indent="-101600" algn="l" rtl="0">
              <a:spcBef>
                <a:spcPts val="400"/>
              </a:spcBef>
              <a:buClr>
                <a:schemeClr val="lt1"/>
              </a:buClr>
              <a:buFont typeface="Arial"/>
              <a:buChar char="•"/>
              <a:defRPr/>
            </a:lvl8pPr>
            <a:lvl9pPr marL="3886200" marR="0" indent="-101600" algn="l" rtl="0">
              <a:spcBef>
                <a:spcPts val="400"/>
              </a:spcBef>
              <a:buClr>
                <a:schemeClr val="lt1"/>
              </a:buClr>
              <a:buFont typeface="Arial"/>
              <a:buChar char="•"/>
              <a:defRPr/>
            </a:lvl9pPr>
          </a:lstStyle>
          <a:p>
            <a:endParaRPr/>
          </a:p>
        </p:txBody>
      </p:sp>
      <p:sp>
        <p:nvSpPr>
          <p:cNvPr id="11" name="Shape 1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12" name="Shape 1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13" name="Shape 1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chemeClr val="lt1"/>
                </a:solidFill>
                <a:latin typeface="Calibri"/>
                <a:ea typeface="Calibri"/>
                <a:cs typeface="Calibri"/>
                <a:sym typeface="Calibri"/>
              </a:defRPr>
            </a:lvl1pPr>
          </a:lstStyle>
          <a:p>
            <a:pPr>
              <a:buSzPct val="25000"/>
            </a:pPr>
            <a:fld id="{00000000-1234-1234-1234-123412341234}" type="slidenum">
              <a:rPr lang="en-US" kern="0">
                <a:solidFill>
                  <a:srgbClr val="FFFFFF"/>
                </a:solidFill>
                <a:rtl val="0"/>
              </a:rPr>
              <a:pPr>
                <a:buSzPct val="25000"/>
              </a:pPr>
              <a:t>‹#›</a:t>
            </a:fld>
            <a:endParaRPr lang="en-US" kern="0">
              <a:solidFill>
                <a:srgbClr val="FFFFFF"/>
              </a:solidFill>
              <a:rtl val="0"/>
            </a:endParaRPr>
          </a:p>
        </p:txBody>
      </p:sp>
    </p:spTree>
    <p:extLst>
      <p:ext uri="{BB962C8B-B14F-4D97-AF65-F5344CB8AC3E}">
        <p14:creationId xmlns:p14="http://schemas.microsoft.com/office/powerpoint/2010/main" val="297038378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gif"/><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8.jp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71.jpg"/><Relationship Id="rId4" Type="http://schemas.openxmlformats.org/officeDocument/2006/relationships/image" Target="../media/image70.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72.JP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74.jpeg"/><Relationship Id="rId4" Type="http://schemas.openxmlformats.org/officeDocument/2006/relationships/image" Target="../media/image73.jpe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76.jpeg"/><Relationship Id="rId4" Type="http://schemas.openxmlformats.org/officeDocument/2006/relationships/image" Target="../media/image75.jpe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image" Target="../media/image77.jpe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80.jpeg"/><Relationship Id="rId4" Type="http://schemas.openxmlformats.org/officeDocument/2006/relationships/image" Target="../media/image79.JP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82.jpeg"/><Relationship Id="rId4" Type="http://schemas.openxmlformats.org/officeDocument/2006/relationships/image" Target="../media/image81.jpe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84.jpeg"/><Relationship Id="rId4" Type="http://schemas.openxmlformats.org/officeDocument/2006/relationships/image" Target="../media/image83.jpe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86.jpeg"/><Relationship Id="rId4" Type="http://schemas.openxmlformats.org/officeDocument/2006/relationships/image" Target="../media/image85.jpe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89.jpeg"/><Relationship Id="rId4" Type="http://schemas.openxmlformats.org/officeDocument/2006/relationships/image" Target="../media/image88.jpe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92.jpeg"/><Relationship Id="rId4" Type="http://schemas.openxmlformats.org/officeDocument/2006/relationships/image" Target="../media/image91.jpe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91.jpeg"/><Relationship Id="rId4" Type="http://schemas.openxmlformats.org/officeDocument/2006/relationships/image" Target="../media/image93.jpe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94.jpe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95.jpe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97.jpeg"/><Relationship Id="rId4" Type="http://schemas.openxmlformats.org/officeDocument/2006/relationships/image" Target="../media/image96.jpe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99.jpeg"/><Relationship Id="rId4" Type="http://schemas.openxmlformats.org/officeDocument/2006/relationships/image" Target="../media/image98.jpe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101.jpeg"/><Relationship Id="rId4" Type="http://schemas.openxmlformats.org/officeDocument/2006/relationships/image" Target="../media/image100.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7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6353100"/>
          </a:xfrm>
          <a:prstGeom prst="rect">
            <a:avLst/>
          </a:prstGeom>
          <a:noFill/>
          <a:ln>
            <a:noFill/>
          </a:ln>
        </p:spPr>
        <p:txBody>
          <a:bodyPr lIns="91425" tIns="45700" rIns="91425" bIns="45700" anchor="t" anchorCtr="0">
            <a:noAutofit/>
          </a:bodyPr>
          <a:lstStyle/>
          <a:p>
            <a:pPr algn="ctr">
              <a:buSzPct val="25000"/>
            </a:pPr>
            <a:r>
              <a:rPr lang="en-US" sz="8800" kern="0" dirty="0">
                <a:solidFill>
                  <a:srgbClr val="CCFF33"/>
                </a:solidFill>
                <a:latin typeface="Calibri"/>
                <a:ea typeface="Calibri"/>
                <a:cs typeface="Calibri"/>
                <a:sym typeface="Calibri"/>
                <a:rtl val="0"/>
              </a:rPr>
              <a:t>A</a:t>
            </a:r>
          </a:p>
          <a:p>
            <a:pPr algn="ctr">
              <a:buSzPct val="25000"/>
            </a:pPr>
            <a:r>
              <a:rPr lang="en-US" sz="8800" kern="0" dirty="0">
                <a:solidFill>
                  <a:srgbClr val="CCFF33"/>
                </a:solidFill>
                <a:latin typeface="Calibri"/>
                <a:ea typeface="Calibri"/>
                <a:cs typeface="Calibri"/>
                <a:sym typeface="Calibri"/>
                <a:rtl val="0"/>
              </a:rPr>
              <a:t>Brief History</a:t>
            </a:r>
          </a:p>
          <a:p>
            <a:pPr algn="ctr">
              <a:buSzPct val="25000"/>
            </a:pPr>
            <a:r>
              <a:rPr lang="en-US" sz="8800" kern="0" dirty="0">
                <a:solidFill>
                  <a:srgbClr val="CCFF33"/>
                </a:solidFill>
                <a:latin typeface="Calibri"/>
                <a:ea typeface="Calibri"/>
                <a:cs typeface="Calibri"/>
                <a:sym typeface="Calibri"/>
                <a:rtl val="0"/>
              </a:rPr>
              <a:t>of </a:t>
            </a:r>
          </a:p>
          <a:p>
            <a:pPr algn="ctr">
              <a:buSzPct val="25000"/>
            </a:pPr>
            <a:r>
              <a:rPr lang="en-US" sz="8800" kern="0" dirty="0">
                <a:solidFill>
                  <a:srgbClr val="CCFF33"/>
                </a:solidFill>
                <a:latin typeface="Calibri"/>
                <a:ea typeface="Calibri"/>
                <a:cs typeface="Calibri"/>
                <a:sym typeface="Calibri"/>
                <a:rtl val="0"/>
              </a:rPr>
              <a:t>HAL(O)</a:t>
            </a:r>
            <a:endParaRPr sz="88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spTree>
    <p:extLst>
      <p:ext uri="{BB962C8B-B14F-4D97-AF65-F5344CB8AC3E}">
        <p14:creationId xmlns:p14="http://schemas.microsoft.com/office/powerpoint/2010/main" val="202493767"/>
      </p:ext>
    </p:extLst>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9487" y="0"/>
            <a:ext cx="5116286" cy="703639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996853" cy="6858000"/>
          </a:xfrm>
          <a:prstGeom prst="rect">
            <a:avLst/>
          </a:prstGeom>
        </p:spPr>
      </p:pic>
    </p:spTree>
    <p:extLst>
      <p:ext uri="{BB962C8B-B14F-4D97-AF65-F5344CB8AC3E}">
        <p14:creationId xmlns:p14="http://schemas.microsoft.com/office/powerpoint/2010/main" val="146593632"/>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8194" name="Picture 2" descr="C:\Users\Chris\Desktop\Telescope\WatsonHAL Pics\C-Plaqu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349"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467196"/>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1026" name="Picture 2" descr="C:\Users\Chris\Desktop\Telescope\WatsonHAL Pics\Magoth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9" y="408978"/>
            <a:ext cx="11920828" cy="57142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hris\Desktop\Telescope\WatsonHAL Pics\Magthoy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408978"/>
            <a:ext cx="12610332" cy="57142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hris\Desktop\Telescope\WatsonHAL Pics\Mag 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08978"/>
            <a:ext cx="12464320" cy="5714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92285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7171" name="Picture 3" descr="C:\Users\Chris\Desktop\Telescope\WatsonHAL Pics\ObsOrigLocF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218" y="0"/>
            <a:ext cx="992579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Chris\Desktop\Telescope\WatsonHAL Pics\ObsOrigLocWin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218" y="0"/>
            <a:ext cx="9925791" cy="689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30187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6147" name="Picture 3" descr="C:\Users\Chris\Desktop\Telescope\WatsonHAL Pics\ObsOrigLoc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33400"/>
            <a:ext cx="7239000" cy="838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539592"/>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9218" name="Picture 2" descr="C:\Users\Chris\Desktop\Telescope\WatsonHAL Pics\2015_03_02\IM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1" y="-2"/>
            <a:ext cx="10038478" cy="6852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424413"/>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10242" name="Picture 2" descr="C:\Users\Chris\Desktop\Telescope\WatsonHAL Pics\2015_03_02\IMG_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967" y="-359229"/>
            <a:ext cx="4894066" cy="723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117075"/>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11266" name="Picture 2" descr="C:\Users\Chris\Desktop\Telescope\WatsonHAL Pics\2015_03_02\IMG_00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 y="1219200"/>
            <a:ext cx="6237514" cy="4216992"/>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Chris\Desktop\Telescope\WatsonHAL Pics\2015_03_02\IMG_00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1100" y="227777"/>
            <a:ext cx="4152900" cy="6199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191531"/>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7170" name="Picture 2" descr="C:\Users\Chris\Desktop\Telescope\WatsonHAL Pics\History-185x1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9" y="228600"/>
            <a:ext cx="4281311" cy="31242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Chris\Desktop\Telescope\WatsonHAL Pics\CentralLibraryfront_fromaboveMulberrySt_400wide_Aboutp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9910" y="3325282"/>
            <a:ext cx="4253090" cy="31898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36349" y="356250"/>
            <a:ext cx="4126651" cy="707886"/>
          </a:xfrm>
          <a:prstGeom prst="rect">
            <a:avLst/>
          </a:prstGeom>
          <a:noFill/>
        </p:spPr>
        <p:txBody>
          <a:bodyPr wrap="square" rtlCol="0">
            <a:spAutoFit/>
          </a:bodyPr>
          <a:lstStyle/>
          <a:p>
            <a:r>
              <a:rPr lang="en-US" sz="2000" kern="0" dirty="0">
                <a:solidFill>
                  <a:srgbClr val="FFFF00"/>
                </a:solidFill>
                <a:cs typeface="Arial"/>
                <a:sym typeface="Arial"/>
                <a:rtl val="0"/>
              </a:rPr>
              <a:t>Maryland Academy of Sciences Original Location</a:t>
            </a:r>
          </a:p>
        </p:txBody>
      </p:sp>
      <p:sp>
        <p:nvSpPr>
          <p:cNvPr id="8" name="TextBox 7"/>
          <p:cNvSpPr txBox="1"/>
          <p:nvPr/>
        </p:nvSpPr>
        <p:spPr>
          <a:xfrm>
            <a:off x="206828" y="3733800"/>
            <a:ext cx="4126651" cy="1015663"/>
          </a:xfrm>
          <a:prstGeom prst="rect">
            <a:avLst/>
          </a:prstGeom>
          <a:noFill/>
        </p:spPr>
        <p:txBody>
          <a:bodyPr wrap="square" rtlCol="0">
            <a:spAutoFit/>
          </a:bodyPr>
          <a:lstStyle/>
          <a:p>
            <a:r>
              <a:rPr lang="en-US" sz="2000" kern="0" dirty="0">
                <a:solidFill>
                  <a:srgbClr val="FFFF00"/>
                </a:solidFill>
                <a:cs typeface="Arial"/>
                <a:sym typeface="Arial"/>
                <a:rtl val="0"/>
              </a:rPr>
              <a:t>Maryland Academy of Sciences new location after WWII at </a:t>
            </a:r>
            <a:r>
              <a:rPr lang="en-US" sz="2000" kern="0" dirty="0" err="1">
                <a:solidFill>
                  <a:srgbClr val="FFFF00"/>
                </a:solidFill>
                <a:cs typeface="Arial"/>
                <a:sym typeface="Arial"/>
                <a:rtl val="0"/>
              </a:rPr>
              <a:t>Encoh</a:t>
            </a:r>
            <a:r>
              <a:rPr lang="en-US" sz="2000" kern="0" dirty="0">
                <a:solidFill>
                  <a:srgbClr val="FFFF00"/>
                </a:solidFill>
                <a:cs typeface="Arial"/>
                <a:sym typeface="Arial"/>
                <a:rtl val="0"/>
              </a:rPr>
              <a:t> Pratt Library</a:t>
            </a:r>
          </a:p>
        </p:txBody>
      </p:sp>
    </p:spTree>
    <p:extLst>
      <p:ext uri="{BB962C8B-B14F-4D97-AF65-F5344CB8AC3E}">
        <p14:creationId xmlns:p14="http://schemas.microsoft.com/office/powerpoint/2010/main" val="155290331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sp>
        <p:nvSpPr>
          <p:cNvPr id="4" name="TextBox 3"/>
          <p:cNvSpPr txBox="1"/>
          <p:nvPr/>
        </p:nvSpPr>
        <p:spPr>
          <a:xfrm>
            <a:off x="190500" y="1676400"/>
            <a:ext cx="8739299" cy="2585323"/>
          </a:xfrm>
          <a:prstGeom prst="rect">
            <a:avLst/>
          </a:prstGeom>
          <a:noFill/>
        </p:spPr>
        <p:txBody>
          <a:bodyPr wrap="square" rtlCol="0">
            <a:spAutoFit/>
          </a:bodyPr>
          <a:lstStyle/>
          <a:p>
            <a:pPr algn="ctr"/>
            <a:r>
              <a:rPr lang="en-US" sz="5400" kern="0" dirty="0">
                <a:solidFill>
                  <a:srgbClr val="FFFF00"/>
                </a:solidFill>
                <a:cs typeface="Arial"/>
                <a:sym typeface="Arial"/>
                <a:rtl val="0"/>
              </a:rPr>
              <a:t>Retrieving the Watson Telescope at the </a:t>
            </a:r>
            <a:r>
              <a:rPr lang="en-US" sz="5400" kern="0" dirty="0" err="1">
                <a:solidFill>
                  <a:srgbClr val="FFFF00"/>
                </a:solidFill>
                <a:cs typeface="Arial"/>
                <a:sym typeface="Arial"/>
                <a:rtl val="0"/>
              </a:rPr>
              <a:t>Magothy</a:t>
            </a:r>
            <a:r>
              <a:rPr lang="en-US" sz="5400" kern="0" dirty="0">
                <a:solidFill>
                  <a:srgbClr val="FFFF00"/>
                </a:solidFill>
                <a:cs typeface="Arial"/>
                <a:sym typeface="Arial"/>
                <a:rtl val="0"/>
              </a:rPr>
              <a:t> River location…</a:t>
            </a:r>
          </a:p>
        </p:txBody>
      </p:sp>
    </p:spTree>
    <p:extLst>
      <p:ext uri="{BB962C8B-B14F-4D97-AF65-F5344CB8AC3E}">
        <p14:creationId xmlns:p14="http://schemas.microsoft.com/office/powerpoint/2010/main" val="2932239076"/>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17813" y="-6324600"/>
            <a:ext cx="7053943" cy="19943921"/>
          </a:xfrm>
          <a:prstGeom prst="rect">
            <a:avLst/>
          </a:prstGeom>
          <a:noFill/>
        </p:spPr>
        <p:txBody>
          <a:bodyPr wrap="square" rtlCol="0">
            <a:spAutoFit/>
          </a:bodyPr>
          <a:lstStyle/>
          <a:p>
            <a:pPr algn="ctr"/>
            <a:endParaRPr lang="en-US" kern="0" dirty="0">
              <a:solidFill>
                <a:srgbClr val="FFFF00"/>
              </a:solidFill>
              <a:cs typeface="Arial"/>
              <a:sym typeface="Arial"/>
              <a:rtl val="0"/>
            </a:endParaRPr>
          </a:p>
          <a:p>
            <a:pPr algn="ctr"/>
            <a:endParaRPr lang="en-US" kern="0" dirty="0">
              <a:solidFill>
                <a:srgbClr val="FFFF00"/>
              </a:solidFill>
              <a:cs typeface="Arial"/>
              <a:sym typeface="Arial"/>
              <a:rtl val="0"/>
            </a:endParaRPr>
          </a:p>
          <a:p>
            <a:pPr algn="ctr"/>
            <a:endParaRPr lang="en-US" kern="0" dirty="0">
              <a:solidFill>
                <a:srgbClr val="FFFF00"/>
              </a:solidFill>
              <a:cs typeface="Arial"/>
              <a:sym typeface="Arial"/>
              <a:rtl val="0"/>
            </a:endParaRPr>
          </a:p>
          <a:p>
            <a:pPr algn="ctr"/>
            <a:endParaRPr lang="en-US" kern="0" dirty="0">
              <a:solidFill>
                <a:srgbClr val="FFFF00"/>
              </a:solidFill>
              <a:cs typeface="Arial"/>
              <a:sym typeface="Arial"/>
              <a:rtl val="0"/>
            </a:endParaRPr>
          </a:p>
          <a:p>
            <a:pPr algn="ctr"/>
            <a:r>
              <a:rPr lang="en-US" kern="0" dirty="0">
                <a:solidFill>
                  <a:srgbClr val="FFFF00"/>
                </a:solidFill>
                <a:cs typeface="Arial"/>
                <a:sym typeface="Arial"/>
                <a:rtl val="0"/>
              </a:rPr>
              <a:t>Episode MMXV</a:t>
            </a:r>
          </a:p>
          <a:p>
            <a:pPr algn="ctr"/>
            <a:r>
              <a:rPr lang="en-US" sz="4000" kern="0" dirty="0">
                <a:solidFill>
                  <a:srgbClr val="FFFF00"/>
                </a:solidFill>
                <a:cs typeface="Arial"/>
                <a:sym typeface="Arial"/>
                <a:rtl val="0"/>
              </a:rPr>
              <a:t>A New Observatory</a:t>
            </a:r>
          </a:p>
          <a:p>
            <a:pPr algn="ctr"/>
            <a:endParaRPr lang="en-US" sz="4000" kern="0" dirty="0">
              <a:solidFill>
                <a:srgbClr val="FFFF00"/>
              </a:solidFill>
              <a:cs typeface="Arial"/>
              <a:sym typeface="Arial"/>
              <a:rtl val="0"/>
            </a:endParaRPr>
          </a:p>
          <a:p>
            <a:pPr algn="ctr"/>
            <a:r>
              <a:rPr lang="en-US" sz="3200" kern="0" dirty="0">
                <a:solidFill>
                  <a:srgbClr val="FFFF00"/>
                </a:solidFill>
                <a:cs typeface="Arial"/>
                <a:sym typeface="Arial"/>
                <a:rtl val="0"/>
              </a:rPr>
              <a:t>A long time ago </a:t>
            </a:r>
          </a:p>
          <a:p>
            <a:pPr algn="ctr"/>
            <a:r>
              <a:rPr lang="en-US" sz="3200" kern="0" dirty="0">
                <a:solidFill>
                  <a:srgbClr val="FFFF00"/>
                </a:solidFill>
                <a:cs typeface="Arial"/>
                <a:sym typeface="Arial"/>
                <a:rtl val="0"/>
              </a:rPr>
              <a:t>in a galaxy within </a:t>
            </a:r>
          </a:p>
          <a:p>
            <a:pPr algn="ctr"/>
            <a:r>
              <a:rPr lang="en-US" sz="3200" kern="0" dirty="0">
                <a:solidFill>
                  <a:srgbClr val="FFFF00"/>
                </a:solidFill>
                <a:cs typeface="Arial"/>
                <a:sym typeface="Arial"/>
                <a:rtl val="0"/>
              </a:rPr>
              <a:t>our local group </a:t>
            </a:r>
          </a:p>
          <a:p>
            <a:pPr algn="ctr"/>
            <a:r>
              <a:rPr lang="en-US" sz="3200" kern="0" dirty="0">
                <a:solidFill>
                  <a:srgbClr val="FFFF00"/>
                </a:solidFill>
                <a:cs typeface="Arial"/>
                <a:sym typeface="Arial"/>
                <a:rtl val="0"/>
              </a:rPr>
              <a:t>and not Andromeda or</a:t>
            </a:r>
          </a:p>
          <a:p>
            <a:pPr algn="ctr"/>
            <a:r>
              <a:rPr lang="en-US" sz="3200" kern="0" dirty="0">
                <a:solidFill>
                  <a:srgbClr val="FFFF00"/>
                </a:solidFill>
                <a:cs typeface="Arial"/>
                <a:sym typeface="Arial"/>
                <a:rtl val="0"/>
              </a:rPr>
              <a:t> the Triangulum Galaxies.</a:t>
            </a:r>
          </a:p>
          <a:p>
            <a:pPr algn="ctr"/>
            <a:r>
              <a:rPr lang="en-US" sz="3200" kern="0" dirty="0">
                <a:solidFill>
                  <a:srgbClr val="FFFF00"/>
                </a:solidFill>
                <a:cs typeface="Arial"/>
                <a:sym typeface="Arial"/>
                <a:rtl val="0"/>
              </a:rPr>
              <a:t> </a:t>
            </a:r>
          </a:p>
          <a:p>
            <a:pPr algn="ctr"/>
            <a:r>
              <a:rPr lang="en-US" sz="3200" kern="0" dirty="0">
                <a:solidFill>
                  <a:srgbClr val="FFFF00"/>
                </a:solidFill>
                <a:cs typeface="Arial"/>
                <a:sym typeface="Arial"/>
                <a:rtl val="0"/>
              </a:rPr>
              <a:t>It is a period of </a:t>
            </a:r>
          </a:p>
          <a:p>
            <a:pPr algn="ctr"/>
            <a:r>
              <a:rPr lang="en-US" sz="3200" kern="0" dirty="0">
                <a:solidFill>
                  <a:srgbClr val="FFFF00"/>
                </a:solidFill>
                <a:cs typeface="Arial"/>
                <a:sym typeface="Arial"/>
                <a:rtl val="0"/>
              </a:rPr>
              <a:t>regular observatory work. </a:t>
            </a:r>
          </a:p>
          <a:p>
            <a:pPr algn="ctr"/>
            <a:r>
              <a:rPr lang="en-US" sz="3200" kern="0" dirty="0">
                <a:solidFill>
                  <a:srgbClr val="FFFF00"/>
                </a:solidFill>
                <a:cs typeface="Arial"/>
                <a:sym typeface="Arial"/>
                <a:rtl val="0"/>
              </a:rPr>
              <a:t>HAL members volunteer </a:t>
            </a:r>
          </a:p>
          <a:p>
            <a:pPr algn="ctr"/>
            <a:r>
              <a:rPr lang="en-US" sz="3200" kern="0" dirty="0">
                <a:solidFill>
                  <a:srgbClr val="FFFF00"/>
                </a:solidFill>
                <a:cs typeface="Arial"/>
                <a:sym typeface="Arial"/>
                <a:rtl val="0"/>
              </a:rPr>
              <a:t>countless hours</a:t>
            </a:r>
          </a:p>
          <a:p>
            <a:pPr algn="ctr"/>
            <a:r>
              <a:rPr lang="en-US" sz="3200" kern="0" dirty="0">
                <a:solidFill>
                  <a:srgbClr val="FFFF00"/>
                </a:solidFill>
                <a:cs typeface="Arial"/>
                <a:sym typeface="Arial"/>
                <a:rtl val="0"/>
              </a:rPr>
              <a:t> to clean, construct, </a:t>
            </a:r>
          </a:p>
          <a:p>
            <a:pPr algn="ctr"/>
            <a:r>
              <a:rPr lang="en-US" sz="3200" kern="0" dirty="0">
                <a:solidFill>
                  <a:srgbClr val="FFFF00"/>
                </a:solidFill>
                <a:cs typeface="Arial"/>
                <a:sym typeface="Arial"/>
                <a:rtl val="0"/>
              </a:rPr>
              <a:t>and plan the finishing </a:t>
            </a:r>
          </a:p>
          <a:p>
            <a:pPr algn="ctr"/>
            <a:r>
              <a:rPr lang="en-US" sz="3200" kern="0" dirty="0">
                <a:solidFill>
                  <a:srgbClr val="FFFF00"/>
                </a:solidFill>
                <a:cs typeface="Arial"/>
                <a:sym typeface="Arial"/>
                <a:rtl val="0"/>
              </a:rPr>
              <a:t>work to make an </a:t>
            </a:r>
          </a:p>
          <a:p>
            <a:pPr algn="ctr"/>
            <a:r>
              <a:rPr lang="en-US" sz="3200" kern="0" dirty="0">
                <a:solidFill>
                  <a:srgbClr val="FFFF00"/>
                </a:solidFill>
                <a:cs typeface="Arial"/>
                <a:sym typeface="Arial"/>
                <a:rtl val="0"/>
              </a:rPr>
              <a:t>old telescope </a:t>
            </a:r>
          </a:p>
          <a:p>
            <a:pPr algn="ctr"/>
            <a:r>
              <a:rPr lang="en-US" sz="3200" kern="0" dirty="0">
                <a:solidFill>
                  <a:srgbClr val="FFFF00"/>
                </a:solidFill>
                <a:cs typeface="Arial"/>
                <a:sym typeface="Arial"/>
                <a:rtl val="0"/>
              </a:rPr>
              <a:t>once again functional </a:t>
            </a:r>
          </a:p>
          <a:p>
            <a:pPr algn="ctr"/>
            <a:r>
              <a:rPr lang="en-US" sz="3200" kern="0" dirty="0">
                <a:solidFill>
                  <a:srgbClr val="FFFF00"/>
                </a:solidFill>
                <a:cs typeface="Arial"/>
                <a:sym typeface="Arial"/>
                <a:rtl val="0"/>
              </a:rPr>
              <a:t>and the main telescope </a:t>
            </a:r>
          </a:p>
          <a:p>
            <a:pPr algn="ctr"/>
            <a:r>
              <a:rPr lang="en-US" sz="3200" kern="0" dirty="0">
                <a:solidFill>
                  <a:srgbClr val="FFFF00"/>
                </a:solidFill>
                <a:cs typeface="Arial"/>
                <a:sym typeface="Arial"/>
                <a:rtl val="0"/>
              </a:rPr>
              <a:t>to the HAL observatory.</a:t>
            </a:r>
          </a:p>
          <a:p>
            <a:pPr algn="ctr"/>
            <a:endParaRPr lang="en-US" sz="3200" kern="0" dirty="0">
              <a:solidFill>
                <a:srgbClr val="FFFF00"/>
              </a:solidFill>
              <a:cs typeface="Arial"/>
              <a:sym typeface="Arial"/>
              <a:rtl val="0"/>
            </a:endParaRPr>
          </a:p>
          <a:p>
            <a:pPr algn="ctr"/>
            <a:r>
              <a:rPr lang="en-US" sz="3200" kern="0" dirty="0">
                <a:solidFill>
                  <a:srgbClr val="FFFF00"/>
                </a:solidFill>
                <a:cs typeface="Arial"/>
                <a:sym typeface="Arial"/>
                <a:rtl val="0"/>
              </a:rPr>
              <a:t>Donations were made, </a:t>
            </a:r>
          </a:p>
          <a:p>
            <a:pPr algn="ctr"/>
            <a:r>
              <a:rPr lang="en-US" sz="3200" kern="0" dirty="0">
                <a:solidFill>
                  <a:srgbClr val="FFFF00"/>
                </a:solidFill>
                <a:cs typeface="Arial"/>
                <a:sym typeface="Arial"/>
                <a:rtl val="0"/>
              </a:rPr>
              <a:t>contractors were hired,</a:t>
            </a:r>
          </a:p>
          <a:p>
            <a:pPr algn="ctr"/>
            <a:r>
              <a:rPr lang="en-US" sz="3200" kern="0" dirty="0">
                <a:solidFill>
                  <a:srgbClr val="FFFF00"/>
                </a:solidFill>
                <a:cs typeface="Arial"/>
                <a:sym typeface="Arial"/>
                <a:rtl val="0"/>
              </a:rPr>
              <a:t> and the county </a:t>
            </a:r>
          </a:p>
          <a:p>
            <a:pPr algn="ctr"/>
            <a:r>
              <a:rPr lang="en-US" sz="3200" kern="0" dirty="0">
                <a:solidFill>
                  <a:srgbClr val="FFFF00"/>
                </a:solidFill>
                <a:cs typeface="Arial"/>
                <a:sym typeface="Arial"/>
                <a:rtl val="0"/>
              </a:rPr>
              <a:t>became a solid partner.</a:t>
            </a:r>
          </a:p>
          <a:p>
            <a:pPr algn="ctr"/>
            <a:endParaRPr lang="en-US" sz="3200" kern="0" dirty="0">
              <a:solidFill>
                <a:srgbClr val="FFFF00"/>
              </a:solidFill>
              <a:cs typeface="Arial"/>
              <a:sym typeface="Arial"/>
              <a:rtl val="0"/>
            </a:endParaRPr>
          </a:p>
          <a:p>
            <a:pPr algn="ctr"/>
            <a:r>
              <a:rPr lang="en-US" sz="3200" kern="0" dirty="0">
                <a:solidFill>
                  <a:srgbClr val="FFFF00"/>
                </a:solidFill>
                <a:cs typeface="Arial"/>
                <a:sym typeface="Arial"/>
                <a:rtl val="0"/>
              </a:rPr>
              <a:t>Troubled by rain, snow, ice, </a:t>
            </a:r>
          </a:p>
          <a:p>
            <a:pPr algn="ctr"/>
            <a:r>
              <a:rPr lang="en-US" sz="3200" kern="0" dirty="0">
                <a:solidFill>
                  <a:srgbClr val="FFFF00"/>
                </a:solidFill>
                <a:cs typeface="Arial"/>
                <a:sym typeface="Arial"/>
                <a:rtl val="0"/>
              </a:rPr>
              <a:t>lightning protection, </a:t>
            </a:r>
          </a:p>
          <a:p>
            <a:pPr algn="ctr"/>
            <a:r>
              <a:rPr lang="en-US" sz="3200" kern="0" dirty="0">
                <a:solidFill>
                  <a:srgbClr val="FFFF00"/>
                </a:solidFill>
                <a:cs typeface="Arial"/>
                <a:sym typeface="Arial"/>
                <a:rtl val="0"/>
              </a:rPr>
              <a:t>and free time </a:t>
            </a:r>
          </a:p>
          <a:p>
            <a:pPr algn="ctr"/>
            <a:r>
              <a:rPr lang="en-US" sz="3200" kern="0" dirty="0">
                <a:solidFill>
                  <a:srgbClr val="FFFF00"/>
                </a:solidFill>
                <a:cs typeface="Arial"/>
                <a:sym typeface="Arial"/>
                <a:rtl val="0"/>
              </a:rPr>
              <a:t>the HAL volunteers </a:t>
            </a:r>
          </a:p>
          <a:p>
            <a:pPr algn="ctr"/>
            <a:r>
              <a:rPr lang="en-US" sz="3200" kern="0" dirty="0">
                <a:solidFill>
                  <a:srgbClr val="FFFF00"/>
                </a:solidFill>
                <a:cs typeface="Arial"/>
                <a:sym typeface="Arial"/>
                <a:rtl val="0"/>
              </a:rPr>
              <a:t>moved on in hopes </a:t>
            </a:r>
          </a:p>
          <a:p>
            <a:pPr algn="ctr"/>
            <a:r>
              <a:rPr lang="en-US" sz="3200" kern="0" dirty="0">
                <a:solidFill>
                  <a:srgbClr val="FFFF00"/>
                </a:solidFill>
                <a:cs typeface="Arial"/>
                <a:sym typeface="Arial"/>
                <a:rtl val="0"/>
              </a:rPr>
              <a:t>of finishing the work </a:t>
            </a:r>
          </a:p>
          <a:p>
            <a:pPr algn="ctr"/>
            <a:r>
              <a:rPr lang="en-US" sz="3200" kern="0" dirty="0">
                <a:solidFill>
                  <a:srgbClr val="FFFF00"/>
                </a:solidFill>
                <a:cs typeface="Arial"/>
                <a:sym typeface="Arial"/>
                <a:rtl val="0"/>
              </a:rPr>
              <a:t>started almost</a:t>
            </a:r>
          </a:p>
          <a:p>
            <a:pPr algn="ctr"/>
            <a:r>
              <a:rPr lang="en-US" sz="3200" kern="0" dirty="0">
                <a:solidFill>
                  <a:srgbClr val="FFFF00"/>
                </a:solidFill>
                <a:cs typeface="Arial"/>
                <a:sym typeface="Arial"/>
                <a:rtl val="0"/>
              </a:rPr>
              <a:t>30 years ago.</a:t>
            </a:r>
          </a:p>
          <a:p>
            <a:pPr algn="ctr"/>
            <a:endParaRPr lang="en-US" sz="3200" kern="0" dirty="0">
              <a:solidFill>
                <a:srgbClr val="FFFF00"/>
              </a:solidFill>
              <a:cs typeface="Arial"/>
              <a:sym typeface="Arial"/>
              <a:rtl val="0"/>
            </a:endParaRPr>
          </a:p>
          <a:p>
            <a:pPr algn="ctr"/>
            <a:endParaRPr lang="en-US" sz="3200" kern="0" dirty="0">
              <a:solidFill>
                <a:srgbClr val="FFFF00"/>
              </a:solidFill>
              <a:cs typeface="Arial"/>
              <a:sym typeface="Arial"/>
              <a:rtl val="0"/>
            </a:endParaRPr>
          </a:p>
          <a:p>
            <a:pPr algn="ctr"/>
            <a:endParaRPr lang="en-US" sz="3200" kern="0" dirty="0">
              <a:solidFill>
                <a:srgbClr val="FFFF00"/>
              </a:solidFill>
              <a:cs typeface="Arial"/>
              <a:sym typeface="Arial"/>
              <a:rtl val="0"/>
            </a:endParaRPr>
          </a:p>
          <a:p>
            <a:pPr algn="ctr"/>
            <a:endParaRPr lang="en-US" sz="3200" kern="0" dirty="0">
              <a:solidFill>
                <a:srgbClr val="FFFF00"/>
              </a:solidFill>
              <a:cs typeface="Arial"/>
              <a:sym typeface="Arial"/>
              <a:rtl val="0"/>
            </a:endParaRPr>
          </a:p>
        </p:txBody>
      </p:sp>
    </p:spTree>
    <p:extLst>
      <p:ext uri="{BB962C8B-B14F-4D97-AF65-F5344CB8AC3E}">
        <p14:creationId xmlns:p14="http://schemas.microsoft.com/office/powerpoint/2010/main" val="152608633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7000" fill="hold"/>
                                        <p:tgtEl>
                                          <p:spTgt spid="4"/>
                                        </p:tgtEl>
                                        <p:attrNameLst>
                                          <p:attrName>ppt_x</p:attrName>
                                        </p:attrNameLst>
                                      </p:cBhvr>
                                      <p:tavLst>
                                        <p:tav tm="0">
                                          <p:val>
                                            <p:strVal val="#ppt_x"/>
                                          </p:val>
                                        </p:tav>
                                        <p:tav tm="100000">
                                          <p:val>
                                            <p:strVal val="#ppt_x"/>
                                          </p:val>
                                        </p:tav>
                                      </p:tavLst>
                                    </p:anim>
                                    <p:anim calcmode="lin" valueType="num">
                                      <p:cBhvr>
                                        <p:cTn id="8" dur="27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13314" name="Picture 2" descr="C:\Users\Chris\Desktop\Telescope\WatsonHAL Pics\2015_03_02\IMG_0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85" y="-1"/>
            <a:ext cx="4088265" cy="5847771"/>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Chris\Desktop\Telescope\WatsonHAL Pics\2015_03_02\IMG_00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9151" y="3346450"/>
            <a:ext cx="5072063" cy="351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00261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16386" name="Picture 2" descr="C:\Users\Chris\Desktop\Telescope\WatsonHAL Pics\2015_03_02\IMG_0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4" y="214860"/>
            <a:ext cx="9171214" cy="6501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614359"/>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12290" name="Picture 2" descr="C:\Users\Chris\Desktop\Telescope\WatsonHAL Pics\2015_03_02\IMG_00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0362" y="3384777"/>
            <a:ext cx="4973638" cy="3462337"/>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Chris\Desktop\Telescope\WatsonHAL Pics\2015_03_02\IMG_00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5022850" cy="351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675254"/>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15362" name="Picture 2" descr="C:\Users\Chris\Desktop\Telescope\WatsonHAL Pics\2015_03_02\IMG_00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722961" cy="6851652"/>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Chris\Desktop\Telescope\WatsonHAL Pics\2015_03_02\IMG_00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1791"/>
            <a:ext cx="4837490" cy="6851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349394"/>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2052" name="Picture 4" descr="C:\Users\Chris\Desktop\Telescope\WatsonHAL Pics\Used\2015_03_02\IMG_00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093"/>
            <a:ext cx="10161815" cy="6870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20324"/>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sp>
        <p:nvSpPr>
          <p:cNvPr id="4" name="TextBox 3"/>
          <p:cNvSpPr txBox="1"/>
          <p:nvPr/>
        </p:nvSpPr>
        <p:spPr>
          <a:xfrm>
            <a:off x="190500" y="1676400"/>
            <a:ext cx="8739299" cy="2585323"/>
          </a:xfrm>
          <a:prstGeom prst="rect">
            <a:avLst/>
          </a:prstGeom>
          <a:noFill/>
        </p:spPr>
        <p:txBody>
          <a:bodyPr wrap="square" rtlCol="0">
            <a:spAutoFit/>
          </a:bodyPr>
          <a:lstStyle/>
          <a:p>
            <a:pPr algn="ctr"/>
            <a:r>
              <a:rPr lang="en-US" sz="5400" kern="0" dirty="0">
                <a:solidFill>
                  <a:srgbClr val="FFFF00"/>
                </a:solidFill>
                <a:cs typeface="Arial"/>
                <a:sym typeface="Arial"/>
                <a:rtl val="0"/>
              </a:rPr>
              <a:t>An initial setup </a:t>
            </a:r>
          </a:p>
          <a:p>
            <a:pPr algn="ctr"/>
            <a:r>
              <a:rPr lang="en-US" sz="5400" kern="0" dirty="0">
                <a:solidFill>
                  <a:srgbClr val="FFFF00"/>
                </a:solidFill>
                <a:cs typeface="Arial"/>
                <a:sym typeface="Arial"/>
                <a:rtl val="0"/>
              </a:rPr>
              <a:t>back in </a:t>
            </a:r>
          </a:p>
          <a:p>
            <a:pPr algn="ctr"/>
            <a:r>
              <a:rPr lang="en-US" sz="5400" kern="0" dirty="0">
                <a:solidFill>
                  <a:srgbClr val="FFFF00"/>
                </a:solidFill>
                <a:cs typeface="Arial"/>
                <a:sym typeface="Arial"/>
                <a:rtl val="0"/>
              </a:rPr>
              <a:t>2005…</a:t>
            </a:r>
          </a:p>
        </p:txBody>
      </p:sp>
    </p:spTree>
    <p:extLst>
      <p:ext uri="{BB962C8B-B14F-4D97-AF65-F5344CB8AC3E}">
        <p14:creationId xmlns:p14="http://schemas.microsoft.com/office/powerpoint/2010/main" val="3729887736"/>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2050" name="Picture 2" descr="C:\Users\Chris\Desktop\Telescope\WatsonHAL Pics\Used\Watson Setup 2005\APL 0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3317" y="-122008"/>
            <a:ext cx="5326063" cy="710201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hris\Desktop\Telescope\WatsonHAL Pics\Used\Watson Setup 2005\APL 01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7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37502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12290" name="Picture 2" descr="C:\Users\Chris\Desktop\Telescope\WatsonHAL Pics\Watson Trail Setup 7 23 2005\2005-07-23_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4784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Chris\Desktop\Telescope\WatsonHAL Pics\Watson Trail Setup 7 23 2005\2005-07-23_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2658"/>
            <a:ext cx="9187607" cy="6880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54315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13314" name="Picture 2" descr="C:\Users\Chris\Desktop\Telescope\WatsonHAL Pics\Watson Trail Setup 7 23 2005\2005-07-23_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27214"/>
            <a:ext cx="9144001" cy="6847842"/>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Chris\Desktop\Telescope\WatsonHAL Pics\Watson Trail Setup 7 23 2005\2005-07-23_2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40" y="0"/>
            <a:ext cx="915756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97325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14340" name="Picture 4" descr="C:\Users\Chris\Desktop\Telescope\WatsonHAL Pics\Watson Trail Setup 7 23 2005\2005-07-23_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47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645195"/>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pic>
        <p:nvPicPr>
          <p:cNvPr id="1027" name="Picture 3" descr="C:\Users\Chris\Desktop\Telescope\WatsonHAL Pics\PaulWedd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5756" y="1479989"/>
            <a:ext cx="4812487" cy="59687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381000"/>
            <a:ext cx="8610600" cy="1077218"/>
          </a:xfrm>
          <a:prstGeom prst="rect">
            <a:avLst/>
          </a:prstGeom>
          <a:noFill/>
        </p:spPr>
        <p:txBody>
          <a:bodyPr wrap="square" rtlCol="0">
            <a:spAutoFit/>
          </a:bodyPr>
          <a:lstStyle/>
          <a:p>
            <a:pPr algn="ctr"/>
            <a:r>
              <a:rPr lang="en-US" sz="3200" b="1" kern="0" dirty="0">
                <a:solidFill>
                  <a:srgbClr val="FFFF00"/>
                </a:solidFill>
                <a:cs typeface="Arial"/>
                <a:sym typeface="Arial"/>
                <a:rtl val="0"/>
              </a:rPr>
              <a:t>It all started with Paul Watson and a love for astronomy.</a:t>
            </a:r>
          </a:p>
        </p:txBody>
      </p:sp>
    </p:spTree>
    <p:extLst>
      <p:ext uri="{BB962C8B-B14F-4D97-AF65-F5344CB8AC3E}">
        <p14:creationId xmlns:p14="http://schemas.microsoft.com/office/powerpoint/2010/main" val="3203284904"/>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11266" name="Picture 2" descr="C:\Users\Chris\Desktop\Telescope\WatsonHAL Pics\Watson Setup 2005\R-Malcolm_Compar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8" y="0"/>
            <a:ext cx="4592638" cy="6123516"/>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Chris\Desktop\Telescope\WatsonHAL Pics\Watson Setup 2005\U-Malcolm_Mar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6349" y="923999"/>
            <a:ext cx="4507651" cy="6010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274952"/>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3074" name="Picture 2" descr="C:\Users\Chris\Desktop\Telescope\WatsonHAL Pics\Used\Watson Setup 2005\Dscn14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5" y="-1"/>
            <a:ext cx="9247188" cy="692511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Chris\Desktop\Telescope\WatsonHAL Pics\Used\Watson Setup 2005\Dscn144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41" y="-44011"/>
            <a:ext cx="9259943" cy="6934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5268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10242" name="Picture 2" descr="C:\Users\Chris\Desktop\Telescope\WatsonHAL Pics\Watson Setup 2005\F-Malcolm_Bi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657"/>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Chris\Desktop\Telescope\WatsonHAL Pics\Watson Setup 2005\N-Malcolm_Michael_ZoAn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49" y="32657"/>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84195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8194" name="Picture 2" descr="C:\Users\Chris\Desktop\Telescope\WatsonHAL Pics\Watson Setup 2005\Dscn14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8543" y="-65054"/>
            <a:ext cx="5181600" cy="6919052"/>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Chris\Desktop\Telescope\WatsonHAL Pics\Watson Setup 2005\Dscn14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0"/>
            <a:ext cx="9192986" cy="688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8949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9219" name="Picture 3" descr="C:\Users\Chris\Desktop\Telescope\WatsonHAL Pics\Watson Setup 2005\Dscn14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16330"/>
            <a:ext cx="9182100" cy="687637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Chris\Desktop\Telescope\WatsonHAL Pics\Watson Setup 2005\Dscn143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43" y="-16330"/>
            <a:ext cx="9182100" cy="6876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456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3" name="Picture 2"/>
          <p:cNvPicPr>
            <a:picLocks noChangeAspect="1"/>
          </p:cNvPicPr>
          <p:nvPr/>
        </p:nvPicPr>
        <p:blipFill>
          <a:blip r:embed="rId4"/>
          <a:stretch>
            <a:fillRect/>
          </a:stretch>
        </p:blipFill>
        <p:spPr>
          <a:xfrm>
            <a:off x="605333" y="948047"/>
            <a:ext cx="7933333" cy="4961905"/>
          </a:xfrm>
          <a:prstGeom prst="rect">
            <a:avLst/>
          </a:prstGeom>
        </p:spPr>
      </p:pic>
    </p:spTree>
    <p:extLst>
      <p:ext uri="{BB962C8B-B14F-4D97-AF65-F5344CB8AC3E}">
        <p14:creationId xmlns:p14="http://schemas.microsoft.com/office/powerpoint/2010/main" val="1583964898"/>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4" name="Picture 3"/>
          <p:cNvPicPr>
            <a:picLocks noChangeAspect="1"/>
          </p:cNvPicPr>
          <p:nvPr/>
        </p:nvPicPr>
        <p:blipFill>
          <a:blip r:embed="rId4"/>
          <a:stretch>
            <a:fillRect/>
          </a:stretch>
        </p:blipFill>
        <p:spPr>
          <a:xfrm>
            <a:off x="1371600" y="575805"/>
            <a:ext cx="6076190" cy="2257143"/>
          </a:xfrm>
          <a:prstGeom prst="rect">
            <a:avLst/>
          </a:prstGeom>
        </p:spPr>
      </p:pic>
      <p:pic>
        <p:nvPicPr>
          <p:cNvPr id="5" name="Picture 4"/>
          <p:cNvPicPr>
            <a:picLocks noChangeAspect="1"/>
          </p:cNvPicPr>
          <p:nvPr/>
        </p:nvPicPr>
        <p:blipFill>
          <a:blip r:embed="rId5"/>
          <a:stretch>
            <a:fillRect/>
          </a:stretch>
        </p:blipFill>
        <p:spPr>
          <a:xfrm>
            <a:off x="282928" y="3269572"/>
            <a:ext cx="3804486" cy="2217097"/>
          </a:xfrm>
          <a:prstGeom prst="rect">
            <a:avLst/>
          </a:prstGeom>
        </p:spPr>
      </p:pic>
      <p:pic>
        <p:nvPicPr>
          <p:cNvPr id="6" name="Picture 5"/>
          <p:cNvPicPr>
            <a:picLocks noChangeAspect="1"/>
          </p:cNvPicPr>
          <p:nvPr/>
        </p:nvPicPr>
        <p:blipFill>
          <a:blip r:embed="rId6"/>
          <a:stretch>
            <a:fillRect/>
          </a:stretch>
        </p:blipFill>
        <p:spPr>
          <a:xfrm>
            <a:off x="4122320" y="3124199"/>
            <a:ext cx="4769379" cy="2507842"/>
          </a:xfrm>
          <a:prstGeom prst="rect">
            <a:avLst/>
          </a:prstGeom>
        </p:spPr>
      </p:pic>
    </p:spTree>
    <p:extLst>
      <p:ext uri="{BB962C8B-B14F-4D97-AF65-F5344CB8AC3E}">
        <p14:creationId xmlns:p14="http://schemas.microsoft.com/office/powerpoint/2010/main" val="1989772955"/>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sp>
        <p:nvSpPr>
          <p:cNvPr id="4" name="TextBox 3"/>
          <p:cNvSpPr txBox="1"/>
          <p:nvPr/>
        </p:nvSpPr>
        <p:spPr>
          <a:xfrm>
            <a:off x="266699" y="990600"/>
            <a:ext cx="8739299" cy="5078313"/>
          </a:xfrm>
          <a:prstGeom prst="rect">
            <a:avLst/>
          </a:prstGeom>
          <a:noFill/>
        </p:spPr>
        <p:txBody>
          <a:bodyPr wrap="square" rtlCol="0">
            <a:spAutoFit/>
          </a:bodyPr>
          <a:lstStyle/>
          <a:p>
            <a:pPr algn="ctr"/>
            <a:r>
              <a:rPr lang="en-US" sz="5400" kern="0" dirty="0">
                <a:solidFill>
                  <a:srgbClr val="FFFF00"/>
                </a:solidFill>
                <a:cs typeface="Arial"/>
                <a:sym typeface="Arial"/>
                <a:rtl val="0"/>
              </a:rPr>
              <a:t>With a plan underway, </a:t>
            </a:r>
          </a:p>
          <a:p>
            <a:pPr algn="ctr"/>
            <a:r>
              <a:rPr lang="en-US" sz="5400" kern="0" dirty="0">
                <a:solidFill>
                  <a:srgbClr val="FFFF00"/>
                </a:solidFill>
                <a:cs typeface="Arial"/>
                <a:sym typeface="Arial"/>
                <a:rtl val="0"/>
              </a:rPr>
              <a:t>the dome is purchased </a:t>
            </a:r>
          </a:p>
          <a:p>
            <a:pPr algn="ctr"/>
            <a:r>
              <a:rPr lang="en-US" sz="5400" kern="0" dirty="0">
                <a:solidFill>
                  <a:srgbClr val="FFFF00"/>
                </a:solidFill>
                <a:cs typeface="Arial"/>
                <a:sym typeface="Arial"/>
                <a:rtl val="0"/>
              </a:rPr>
              <a:t>and move around </a:t>
            </a:r>
          </a:p>
          <a:p>
            <a:pPr algn="ctr"/>
            <a:r>
              <a:rPr lang="en-US" sz="5400" kern="0" dirty="0">
                <a:solidFill>
                  <a:srgbClr val="FFFF00"/>
                </a:solidFill>
                <a:cs typeface="Arial"/>
                <a:sym typeface="Arial"/>
                <a:rtl val="0"/>
              </a:rPr>
              <a:t>awaiting a good clean up and its final destination at Alpha Ridge.</a:t>
            </a:r>
          </a:p>
        </p:txBody>
      </p:sp>
    </p:spTree>
    <p:extLst>
      <p:ext uri="{BB962C8B-B14F-4D97-AF65-F5344CB8AC3E}">
        <p14:creationId xmlns:p14="http://schemas.microsoft.com/office/powerpoint/2010/main" val="2012213969"/>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17410" name="Picture 2" descr="C:\Users\Chris\Desktop\Telescope\WatsonHAL Pics\Dome Collect and Move\Dome2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743200"/>
            <a:ext cx="54864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Chris\Desktop\Telescope\WatsonHAL Pics\Dome Collect and Move\Dome6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14" y="0"/>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884838"/>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18434" name="Picture 2" descr="C:\Users\Chris\Desktop\Telescope\WatsonHAL Pics\Dome Cleanup\20140504_0921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51" y="457200"/>
            <a:ext cx="9372600" cy="5272088"/>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C:\Users\Chris\Desktop\Telescope\WatsonHAL Pics\Dome Cleanup\20140504_0930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429" y="424543"/>
            <a:ext cx="9430658" cy="5304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12994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2050" name="Picture 2" descr="C:\Users\Chris\Desktop\Telescope\WatsonHAL Pics\Captur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0" y="19745"/>
            <a:ext cx="7810500" cy="6818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469841"/>
      </p:ext>
    </p:extLst>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19458" name="Picture 2" descr="C:\Users\Chris\Desktop\Telescope\WatsonHAL Pics\Dome Cleanup\20140504_11354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98963"/>
            <a:ext cx="9144000" cy="5143501"/>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Chris\Desktop\Telescope\WatsonHAL Pics\Dome Cleanup\20140504_11354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29" y="898962"/>
            <a:ext cx="9307513" cy="5235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76778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4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sp>
        <p:nvSpPr>
          <p:cNvPr id="4" name="TextBox 3"/>
          <p:cNvSpPr txBox="1"/>
          <p:nvPr/>
        </p:nvSpPr>
        <p:spPr>
          <a:xfrm>
            <a:off x="190500" y="1676400"/>
            <a:ext cx="8739299" cy="2123658"/>
          </a:xfrm>
          <a:prstGeom prst="rect">
            <a:avLst/>
          </a:prstGeom>
          <a:noFill/>
        </p:spPr>
        <p:txBody>
          <a:bodyPr wrap="square" rtlCol="0">
            <a:spAutoFit/>
          </a:bodyPr>
          <a:lstStyle/>
          <a:p>
            <a:pPr algn="ctr"/>
            <a:r>
              <a:rPr lang="en-US" sz="6600" kern="0" dirty="0">
                <a:solidFill>
                  <a:srgbClr val="FFFF00"/>
                </a:solidFill>
                <a:cs typeface="Arial"/>
                <a:sym typeface="Arial"/>
                <a:rtl val="0"/>
              </a:rPr>
              <a:t>At</a:t>
            </a:r>
          </a:p>
          <a:p>
            <a:pPr algn="ctr"/>
            <a:r>
              <a:rPr lang="en-US" sz="6600" kern="0" dirty="0">
                <a:solidFill>
                  <a:srgbClr val="FFFF00"/>
                </a:solidFill>
                <a:cs typeface="Arial"/>
                <a:sym typeface="Arial"/>
                <a:rtl val="0"/>
              </a:rPr>
              <a:t>Joel’s House…</a:t>
            </a:r>
          </a:p>
        </p:txBody>
      </p:sp>
    </p:spTree>
    <p:extLst>
      <p:ext uri="{BB962C8B-B14F-4D97-AF65-F5344CB8AC3E}">
        <p14:creationId xmlns:p14="http://schemas.microsoft.com/office/powerpoint/2010/main" val="2172887407"/>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5123" name="Picture 3" descr="C:\Users\Chris\Desktop\Telescope\WatsonHAL Pics\Watson Trail Setup 4 6 2014\WAT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2229" y="-914400"/>
            <a:ext cx="5829300" cy="77724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Chris\Desktop\Telescope\WatsonHAL Pics\Watson Trail Setup 4 6 2014\WAT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72" y="-16329"/>
            <a:ext cx="9165771" cy="6874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31930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4094" y="-838200"/>
            <a:ext cx="4595812" cy="8170332"/>
          </a:xfrm>
          <a:prstGeom prst="rect">
            <a:avLst/>
          </a:prstGeom>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359160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7783702"/>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435269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3187" y="0"/>
            <a:ext cx="3857625" cy="6858000"/>
          </a:xfrm>
          <a:prstGeom prst="rect">
            <a:avLst/>
          </a:prstGeom>
        </p:spPr>
      </p:pic>
    </p:spTree>
    <p:extLst>
      <p:ext uri="{BB962C8B-B14F-4D97-AF65-F5344CB8AC3E}">
        <p14:creationId xmlns:p14="http://schemas.microsoft.com/office/powerpoint/2010/main" val="1816383376"/>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sp>
        <p:nvSpPr>
          <p:cNvPr id="4" name="TextBox 3"/>
          <p:cNvSpPr txBox="1"/>
          <p:nvPr/>
        </p:nvSpPr>
        <p:spPr>
          <a:xfrm>
            <a:off x="190500" y="1676400"/>
            <a:ext cx="8739299" cy="2123658"/>
          </a:xfrm>
          <a:prstGeom prst="rect">
            <a:avLst/>
          </a:prstGeom>
          <a:noFill/>
        </p:spPr>
        <p:txBody>
          <a:bodyPr wrap="square" rtlCol="0">
            <a:spAutoFit/>
          </a:bodyPr>
          <a:lstStyle/>
          <a:p>
            <a:pPr algn="ctr"/>
            <a:r>
              <a:rPr lang="en-US" sz="6600" kern="0" dirty="0">
                <a:solidFill>
                  <a:srgbClr val="FFFF00"/>
                </a:solidFill>
                <a:cs typeface="Arial"/>
                <a:sym typeface="Arial"/>
                <a:rtl val="0"/>
              </a:rPr>
              <a:t>Meanwhile at Alpha Ridge Park…</a:t>
            </a:r>
          </a:p>
        </p:txBody>
      </p:sp>
    </p:spTree>
    <p:extLst>
      <p:ext uri="{BB962C8B-B14F-4D97-AF65-F5344CB8AC3E}">
        <p14:creationId xmlns:p14="http://schemas.microsoft.com/office/powerpoint/2010/main" val="3515213351"/>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336" y="0"/>
            <a:ext cx="10270671" cy="6847114"/>
          </a:xfrm>
          <a:prstGeom prst="rect">
            <a:avLst/>
          </a:prstGeom>
        </p:spPr>
      </p:pic>
    </p:spTree>
    <p:extLst>
      <p:ext uri="{BB962C8B-B14F-4D97-AF65-F5344CB8AC3E}">
        <p14:creationId xmlns:p14="http://schemas.microsoft.com/office/powerpoint/2010/main" val="96294240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7428" y="0"/>
            <a:ext cx="4569143"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289029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3074" name="Picture 2" descr="C:\Users\Chris\Desktop\Telescope\WatsonHAL Pics\Cap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36" y="1828800"/>
            <a:ext cx="9188199" cy="4283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61882"/>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195138"/>
            <a:ext cx="7578959" cy="4443662"/>
          </a:xfrm>
          <a:prstGeom prst="rect">
            <a:avLst/>
          </a:prstGeom>
        </p:spPr>
      </p:pic>
    </p:spTree>
    <p:extLst>
      <p:ext uri="{BB962C8B-B14F-4D97-AF65-F5344CB8AC3E}">
        <p14:creationId xmlns:p14="http://schemas.microsoft.com/office/powerpoint/2010/main" val="554503651"/>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87339937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01102345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45395168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08531"/>
            <a:ext cx="10457961" cy="6971974"/>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400" y="-342900"/>
            <a:ext cx="12859657" cy="7233557"/>
          </a:xfrm>
          <a:prstGeom prst="rect">
            <a:avLst/>
          </a:prstGeom>
        </p:spPr>
      </p:pic>
    </p:spTree>
    <p:extLst>
      <p:ext uri="{BB962C8B-B14F-4D97-AF65-F5344CB8AC3E}">
        <p14:creationId xmlns:p14="http://schemas.microsoft.com/office/powerpoint/2010/main" val="126743135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sp>
        <p:nvSpPr>
          <p:cNvPr id="4" name="TextBox 3"/>
          <p:cNvSpPr txBox="1"/>
          <p:nvPr/>
        </p:nvSpPr>
        <p:spPr>
          <a:xfrm>
            <a:off x="190500" y="1676400"/>
            <a:ext cx="8739299" cy="3139321"/>
          </a:xfrm>
          <a:prstGeom prst="rect">
            <a:avLst/>
          </a:prstGeom>
          <a:noFill/>
        </p:spPr>
        <p:txBody>
          <a:bodyPr wrap="square" rtlCol="0">
            <a:spAutoFit/>
          </a:bodyPr>
          <a:lstStyle/>
          <a:p>
            <a:pPr algn="ctr"/>
            <a:r>
              <a:rPr lang="en-US" sz="6600" kern="0" dirty="0">
                <a:solidFill>
                  <a:srgbClr val="FFFF00"/>
                </a:solidFill>
                <a:cs typeface="Arial"/>
                <a:sym typeface="Arial"/>
                <a:rtl val="0"/>
              </a:rPr>
              <a:t>Back </a:t>
            </a:r>
          </a:p>
          <a:p>
            <a:pPr algn="ctr"/>
            <a:r>
              <a:rPr lang="en-US" sz="6600" kern="0" dirty="0">
                <a:solidFill>
                  <a:srgbClr val="FFFF00"/>
                </a:solidFill>
                <a:cs typeface="Arial"/>
                <a:sym typeface="Arial"/>
                <a:rtl val="0"/>
              </a:rPr>
              <a:t>at </a:t>
            </a:r>
          </a:p>
          <a:p>
            <a:pPr algn="ctr"/>
            <a:r>
              <a:rPr lang="en-US" sz="6600" kern="0" dirty="0">
                <a:solidFill>
                  <a:srgbClr val="FFFF00"/>
                </a:solidFill>
                <a:cs typeface="Arial"/>
                <a:sym typeface="Arial"/>
                <a:rtl val="0"/>
              </a:rPr>
              <a:t>Joel’s House…</a:t>
            </a:r>
          </a:p>
        </p:txBody>
      </p:sp>
    </p:spTree>
    <p:extLst>
      <p:ext uri="{BB962C8B-B14F-4D97-AF65-F5344CB8AC3E}">
        <p14:creationId xmlns:p14="http://schemas.microsoft.com/office/powerpoint/2010/main" val="1195674002"/>
      </p:ext>
    </p:extLst>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71396"/>
            <a:ext cx="9144000" cy="5143500"/>
          </a:xfrm>
          <a:prstGeom prst="rect">
            <a:avLst/>
          </a:prstGeom>
        </p:spPr>
      </p:pic>
    </p:spTree>
    <p:extLst>
      <p:ext uri="{BB962C8B-B14F-4D97-AF65-F5344CB8AC3E}">
        <p14:creationId xmlns:p14="http://schemas.microsoft.com/office/powerpoint/2010/main" val="325500495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3187" y="0"/>
            <a:ext cx="3857625" cy="6858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7200" y="-228600"/>
            <a:ext cx="12598400" cy="7086600"/>
          </a:xfrm>
          <a:prstGeom prst="rect">
            <a:avLst/>
          </a:prstGeom>
        </p:spPr>
      </p:pic>
    </p:spTree>
    <p:extLst>
      <p:ext uri="{BB962C8B-B14F-4D97-AF65-F5344CB8AC3E}">
        <p14:creationId xmlns:p14="http://schemas.microsoft.com/office/powerpoint/2010/main" val="310058284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7147" y="0"/>
            <a:ext cx="5269706" cy="936836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3476" y="-2510366"/>
            <a:ext cx="5269706" cy="9368366"/>
          </a:xfrm>
          <a:prstGeom prst="rect">
            <a:avLst/>
          </a:prstGeom>
        </p:spPr>
      </p:pic>
    </p:spTree>
    <p:extLst>
      <p:ext uri="{BB962C8B-B14F-4D97-AF65-F5344CB8AC3E}">
        <p14:creationId xmlns:p14="http://schemas.microsoft.com/office/powerpoint/2010/main" val="206865100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980559831"/>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4098" name="Picture 2" descr="C:\Users\Chris\Desktop\Telescope\WatsonHAL Pics\Paul S Wats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700" y="782282"/>
            <a:ext cx="4800600" cy="5891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193949"/>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974533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9314251"/>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09496"/>
            <a:ext cx="9144000" cy="5143500"/>
          </a:xfrm>
          <a:prstGeom prst="rect">
            <a:avLst/>
          </a:prstGeom>
        </p:spPr>
      </p:pic>
    </p:spTree>
    <p:extLst>
      <p:ext uri="{BB962C8B-B14F-4D97-AF65-F5344CB8AC3E}">
        <p14:creationId xmlns:p14="http://schemas.microsoft.com/office/powerpoint/2010/main" val="194236963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62056797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3187" y="0"/>
            <a:ext cx="3857625" cy="6858000"/>
          </a:xfrm>
          <a:prstGeom prst="rect">
            <a:avLst/>
          </a:prstGeom>
        </p:spPr>
      </p:pic>
    </p:spTree>
    <p:extLst>
      <p:ext uri="{BB962C8B-B14F-4D97-AF65-F5344CB8AC3E}">
        <p14:creationId xmlns:p14="http://schemas.microsoft.com/office/powerpoint/2010/main" val="1368811530"/>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sp>
        <p:nvSpPr>
          <p:cNvPr id="4" name="TextBox 3"/>
          <p:cNvSpPr txBox="1"/>
          <p:nvPr/>
        </p:nvSpPr>
        <p:spPr>
          <a:xfrm>
            <a:off x="190500" y="1676400"/>
            <a:ext cx="8739299" cy="1107996"/>
          </a:xfrm>
          <a:prstGeom prst="rect">
            <a:avLst/>
          </a:prstGeom>
          <a:noFill/>
        </p:spPr>
        <p:txBody>
          <a:bodyPr wrap="square" rtlCol="0">
            <a:spAutoFit/>
          </a:bodyPr>
          <a:lstStyle/>
          <a:p>
            <a:pPr algn="ctr"/>
            <a:r>
              <a:rPr lang="en-US" sz="6600" kern="0" dirty="0">
                <a:solidFill>
                  <a:srgbClr val="FFFF00"/>
                </a:solidFill>
                <a:cs typeface="Arial"/>
                <a:sym typeface="Arial"/>
                <a:rtl val="0"/>
              </a:rPr>
              <a:t>More work…</a:t>
            </a:r>
          </a:p>
        </p:txBody>
      </p:sp>
    </p:spTree>
    <p:extLst>
      <p:ext uri="{BB962C8B-B14F-4D97-AF65-F5344CB8AC3E}">
        <p14:creationId xmlns:p14="http://schemas.microsoft.com/office/powerpoint/2010/main" val="4088707854"/>
      </p:ext>
    </p:extLst>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408802928"/>
      </p:ext>
    </p:extLst>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88028360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76310352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80316573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637" y="457200"/>
            <a:ext cx="8848725" cy="4924425"/>
          </a:xfrm>
          <a:prstGeom prst="rect">
            <a:avLst/>
          </a:prstGeom>
        </p:spPr>
      </p:pic>
    </p:spTree>
    <p:extLst>
      <p:ext uri="{BB962C8B-B14F-4D97-AF65-F5344CB8AC3E}">
        <p14:creationId xmlns:p14="http://schemas.microsoft.com/office/powerpoint/2010/main" val="4246375875"/>
      </p:ext>
    </p:extLst>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a:buSzPct val="25000"/>
            </a:pPr>
            <a:fld id="{00000000-1234-1234-1234-123412341234}" type="slidenum">
              <a:rPr lang="en-US" smtClean="0">
                <a:solidFill>
                  <a:srgbClr val="FFFFFF"/>
                </a:solidFill>
              </a:rPr>
              <a:pPr>
                <a:buSzPct val="25000"/>
              </a:pPr>
              <a:t>70</a:t>
            </a:fld>
            <a:endParaRPr lang="en-US">
              <a:solidFill>
                <a:srgbClr val="FFFFFF"/>
              </a:solidFill>
            </a:endParaRPr>
          </a:p>
        </p:txBody>
      </p:sp>
      <p:pic>
        <p:nvPicPr>
          <p:cNvPr id="6" name="Picture 5"/>
          <p:cNvPicPr>
            <a:picLocks noChangeAspect="1"/>
          </p:cNvPicPr>
          <p:nvPr/>
        </p:nvPicPr>
        <p:blipFill>
          <a:blip r:embed="rId2"/>
          <a:stretch>
            <a:fillRect/>
          </a:stretch>
        </p:blipFill>
        <p:spPr>
          <a:xfrm>
            <a:off x="685800" y="864292"/>
            <a:ext cx="7543800" cy="5641755"/>
          </a:xfrm>
          <a:prstGeom prst="rect">
            <a:avLst/>
          </a:prstGeom>
        </p:spPr>
      </p:pic>
      <p:sp>
        <p:nvSpPr>
          <p:cNvPr id="7" name="TextBox 6"/>
          <p:cNvSpPr txBox="1"/>
          <p:nvPr/>
        </p:nvSpPr>
        <p:spPr>
          <a:xfrm>
            <a:off x="1790700" y="457200"/>
            <a:ext cx="5486400" cy="369332"/>
          </a:xfrm>
          <a:prstGeom prst="rect">
            <a:avLst/>
          </a:prstGeom>
          <a:noFill/>
        </p:spPr>
        <p:txBody>
          <a:bodyPr wrap="square" rtlCol="0">
            <a:spAutoFit/>
          </a:bodyPr>
          <a:lstStyle/>
          <a:p>
            <a:r>
              <a:rPr lang="en-US" dirty="0">
                <a:solidFill>
                  <a:schemeClr val="bg1"/>
                </a:solidFill>
              </a:rPr>
              <a:t>Grand Opening – Ribbon Cutting July 2015</a:t>
            </a:r>
          </a:p>
        </p:txBody>
      </p:sp>
    </p:spTree>
    <p:extLst>
      <p:ext uri="{BB962C8B-B14F-4D97-AF65-F5344CB8AC3E}">
        <p14:creationId xmlns:p14="http://schemas.microsoft.com/office/powerpoint/2010/main" val="17203280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a:buSzPct val="25000"/>
            </a:pPr>
            <a:fld id="{00000000-1234-1234-1234-123412341234}" type="slidenum">
              <a:rPr lang="en-US" smtClean="0">
                <a:solidFill>
                  <a:srgbClr val="FFFFFF"/>
                </a:solidFill>
              </a:rPr>
              <a:pPr>
                <a:buSzPct val="25000"/>
              </a:pPr>
              <a:t>71</a:t>
            </a:fld>
            <a:endParaRPr lang="en-US">
              <a:solidFill>
                <a:srgbClr val="FFFFFF"/>
              </a:solidFill>
            </a:endParaRPr>
          </a:p>
        </p:txBody>
      </p:sp>
      <p:pic>
        <p:nvPicPr>
          <p:cNvPr id="4" name="Picture 3"/>
          <p:cNvPicPr>
            <a:picLocks noChangeAspect="1"/>
          </p:cNvPicPr>
          <p:nvPr/>
        </p:nvPicPr>
        <p:blipFill>
          <a:blip r:embed="rId2"/>
          <a:stretch>
            <a:fillRect/>
          </a:stretch>
        </p:blipFill>
        <p:spPr>
          <a:xfrm>
            <a:off x="556436" y="684889"/>
            <a:ext cx="8153400" cy="5699814"/>
          </a:xfrm>
          <a:prstGeom prst="rect">
            <a:avLst/>
          </a:prstGeom>
        </p:spPr>
      </p:pic>
    </p:spTree>
    <p:extLst>
      <p:ext uri="{BB962C8B-B14F-4D97-AF65-F5344CB8AC3E}">
        <p14:creationId xmlns:p14="http://schemas.microsoft.com/office/powerpoint/2010/main" val="703939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sp>
        <p:nvSpPr>
          <p:cNvPr id="6" name="TextBox 5"/>
          <p:cNvSpPr txBox="1"/>
          <p:nvPr/>
        </p:nvSpPr>
        <p:spPr>
          <a:xfrm>
            <a:off x="838200" y="609600"/>
            <a:ext cx="7696200" cy="4031873"/>
          </a:xfrm>
          <a:prstGeom prst="rect">
            <a:avLst/>
          </a:prstGeom>
          <a:noFill/>
        </p:spPr>
        <p:txBody>
          <a:bodyPr wrap="square" rtlCol="0">
            <a:spAutoFit/>
          </a:bodyPr>
          <a:lstStyle/>
          <a:p>
            <a:pPr algn="ctr"/>
            <a:r>
              <a:rPr lang="en-US" sz="3200" kern="0" dirty="0">
                <a:solidFill>
                  <a:srgbClr val="FFFF00"/>
                </a:solidFill>
                <a:cs typeface="Arial"/>
                <a:sym typeface="Arial"/>
                <a:rtl val="0"/>
              </a:rPr>
              <a:t>Joseph Woods</a:t>
            </a:r>
          </a:p>
          <a:p>
            <a:pPr algn="ctr"/>
            <a:r>
              <a:rPr lang="en-US" sz="3200" kern="0" dirty="0">
                <a:solidFill>
                  <a:srgbClr val="FFFF00"/>
                </a:solidFill>
                <a:cs typeface="Arial"/>
                <a:sym typeface="Arial"/>
                <a:rtl val="0"/>
              </a:rPr>
              <a:t>Was a toy maker </a:t>
            </a:r>
          </a:p>
          <a:p>
            <a:pPr algn="ctr"/>
            <a:r>
              <a:rPr lang="en-US" sz="3200" kern="0" dirty="0">
                <a:solidFill>
                  <a:srgbClr val="FFFF00"/>
                </a:solidFill>
                <a:cs typeface="Arial"/>
                <a:sym typeface="Arial"/>
                <a:rtl val="0"/>
              </a:rPr>
              <a:t>and </a:t>
            </a:r>
          </a:p>
          <a:p>
            <a:pPr algn="ctr"/>
            <a:r>
              <a:rPr lang="en-US" sz="3200" kern="0" dirty="0">
                <a:solidFill>
                  <a:srgbClr val="FFFF00"/>
                </a:solidFill>
                <a:cs typeface="Arial"/>
                <a:sym typeface="Arial"/>
                <a:rtl val="0"/>
              </a:rPr>
              <a:t> the man who built</a:t>
            </a:r>
          </a:p>
          <a:p>
            <a:pPr algn="ctr"/>
            <a:r>
              <a:rPr lang="en-US" sz="3200" kern="0" dirty="0">
                <a:solidFill>
                  <a:srgbClr val="FFFF00"/>
                </a:solidFill>
                <a:cs typeface="Arial"/>
                <a:sym typeface="Arial"/>
                <a:rtl val="0"/>
              </a:rPr>
              <a:t> the Watson Telescope</a:t>
            </a:r>
          </a:p>
          <a:p>
            <a:pPr algn="ctr"/>
            <a:r>
              <a:rPr lang="en-US" sz="3200" kern="0" dirty="0">
                <a:solidFill>
                  <a:srgbClr val="FFFF00"/>
                </a:solidFill>
                <a:cs typeface="Arial"/>
                <a:sym typeface="Arial"/>
                <a:rtl val="0"/>
              </a:rPr>
              <a:t>as well as the</a:t>
            </a:r>
          </a:p>
          <a:p>
            <a:pPr algn="ctr"/>
            <a:r>
              <a:rPr lang="en-US" sz="3200" kern="0" dirty="0">
                <a:solidFill>
                  <a:srgbClr val="FFFF00"/>
                </a:solidFill>
                <a:cs typeface="Arial"/>
                <a:sym typeface="Arial"/>
                <a:rtl val="0"/>
              </a:rPr>
              <a:t> sister telescope for </a:t>
            </a:r>
          </a:p>
          <a:p>
            <a:pPr algn="ctr"/>
            <a:r>
              <a:rPr lang="en-US" sz="3200" kern="0" dirty="0">
                <a:solidFill>
                  <a:srgbClr val="FFFF00"/>
                </a:solidFill>
                <a:cs typeface="Arial"/>
                <a:sym typeface="Arial"/>
                <a:rtl val="0"/>
              </a:rPr>
              <a:t>his own use.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9429" y="-21946"/>
            <a:ext cx="5181600" cy="6901891"/>
          </a:xfrm>
          <a:prstGeom prst="rect">
            <a:avLst/>
          </a:prstGeom>
        </p:spPr>
      </p:pic>
      <p:sp>
        <p:nvSpPr>
          <p:cNvPr id="3" name="TextBox 2"/>
          <p:cNvSpPr txBox="1"/>
          <p:nvPr/>
        </p:nvSpPr>
        <p:spPr>
          <a:xfrm>
            <a:off x="789214" y="5562600"/>
            <a:ext cx="7696200" cy="1077218"/>
          </a:xfrm>
          <a:prstGeom prst="rect">
            <a:avLst/>
          </a:prstGeom>
          <a:noFill/>
        </p:spPr>
        <p:txBody>
          <a:bodyPr wrap="square" rtlCol="0">
            <a:spAutoFit/>
          </a:bodyPr>
          <a:lstStyle/>
          <a:p>
            <a:pPr algn="ctr"/>
            <a:r>
              <a:rPr lang="en-US" sz="3200" kern="0" dirty="0">
                <a:solidFill>
                  <a:srgbClr val="FFFF00"/>
                </a:solidFill>
                <a:cs typeface="Arial"/>
                <a:sym typeface="Arial"/>
                <a:rtl val="0"/>
              </a:rPr>
              <a:t>Howard John Wood, III</a:t>
            </a:r>
          </a:p>
          <a:p>
            <a:pPr algn="ctr"/>
            <a:r>
              <a:rPr lang="en-US" sz="3200" kern="0" dirty="0">
                <a:solidFill>
                  <a:srgbClr val="FFFF00"/>
                </a:solidFill>
                <a:cs typeface="Arial"/>
                <a:sym typeface="Arial"/>
                <a:rtl val="0"/>
              </a:rPr>
              <a:t>1938-2014</a:t>
            </a:r>
          </a:p>
        </p:txBody>
      </p:sp>
    </p:spTree>
    <p:extLst>
      <p:ext uri="{BB962C8B-B14F-4D97-AF65-F5344CB8AC3E}">
        <p14:creationId xmlns:p14="http://schemas.microsoft.com/office/powerpoint/2010/main" val="319290581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82" name="Shape 182"/>
          <p:cNvSpPr txBox="1"/>
          <p:nvPr/>
        </p:nvSpPr>
        <p:spPr>
          <a:xfrm>
            <a:off x="381000" y="356250"/>
            <a:ext cx="8510699" cy="862950"/>
          </a:xfrm>
          <a:prstGeom prst="rect">
            <a:avLst/>
          </a:prstGeom>
          <a:noFill/>
          <a:ln>
            <a:noFill/>
          </a:ln>
        </p:spPr>
        <p:txBody>
          <a:bodyPr lIns="91425" tIns="45700" rIns="91425" bIns="45700" anchor="t" anchorCtr="0">
            <a:noAutofit/>
          </a:bodyPr>
          <a:lstStyle/>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sz="2000" kern="0" dirty="0">
              <a:solidFill>
                <a:srgbClr val="BF9000"/>
              </a:solidFill>
              <a:latin typeface="Calibri"/>
              <a:ea typeface="Calibri"/>
              <a:cs typeface="Calibri"/>
              <a:sym typeface="Calibri"/>
              <a:rtl val="0"/>
            </a:endParaRPr>
          </a:p>
          <a:p>
            <a:endParaRPr kern="0" dirty="0">
              <a:solidFill>
                <a:srgbClr val="BF9000"/>
              </a:solidFill>
              <a:latin typeface="Calibri"/>
              <a:ea typeface="Calibri"/>
              <a:cs typeface="Calibri"/>
              <a:sym typeface="Calibri"/>
              <a:rtl val="0"/>
            </a:endParaRPr>
          </a:p>
          <a:p>
            <a:endParaRPr kern="0" dirty="0">
              <a:solidFill>
                <a:srgbClr val="FFFFFF"/>
              </a:solidFill>
              <a:latin typeface="Calibri"/>
              <a:ea typeface="Calibri"/>
              <a:cs typeface="Calibri"/>
              <a:sym typeface="Calibri"/>
              <a:rtl val="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71" y="787724"/>
            <a:ext cx="7862408" cy="523207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871" y="812962"/>
            <a:ext cx="7848113" cy="5232075"/>
          </a:xfrm>
          <a:prstGeom prst="rect">
            <a:avLst/>
          </a:prstGeom>
        </p:spPr>
      </p:pic>
    </p:spTree>
    <p:extLst>
      <p:ext uri="{BB962C8B-B14F-4D97-AF65-F5344CB8AC3E}">
        <p14:creationId xmlns:p14="http://schemas.microsoft.com/office/powerpoint/2010/main" val="279747048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1348</Words>
  <Application>Microsoft Office PowerPoint</Application>
  <PresentationFormat>On-screen Show (4:3)</PresentationFormat>
  <Paragraphs>843</Paragraphs>
  <Slides>71</Slides>
  <Notes>69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71</vt:i4>
      </vt:variant>
    </vt:vector>
  </HeadingPairs>
  <TitlesOfParts>
    <vt:vector size="74" baseType="lpstr">
      <vt:lpstr>Arial</vt:lpstr>
      <vt:lpstr>Calibri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dc:creator>
  <cp:lastModifiedBy>Charles Rimpo</cp:lastModifiedBy>
  <cp:revision>5</cp:revision>
  <dcterms:created xsi:type="dcterms:W3CDTF">2015-08-08T14:35:37Z</dcterms:created>
  <dcterms:modified xsi:type="dcterms:W3CDTF">2016-05-07T17:56:51Z</dcterms:modified>
</cp:coreProperties>
</file>